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5" r:id="rId4"/>
  </p:sldMasterIdLst>
  <p:notesMasterIdLst>
    <p:notesMasterId r:id="rId36"/>
  </p:notesMasterIdLst>
  <p:sldIdLst>
    <p:sldId id="323" r:id="rId5"/>
    <p:sldId id="390" r:id="rId6"/>
    <p:sldId id="358" r:id="rId7"/>
    <p:sldId id="387" r:id="rId8"/>
    <p:sldId id="371" r:id="rId9"/>
    <p:sldId id="428" r:id="rId10"/>
    <p:sldId id="418" r:id="rId11"/>
    <p:sldId id="437" r:id="rId12"/>
    <p:sldId id="403" r:id="rId13"/>
    <p:sldId id="372" r:id="rId14"/>
    <p:sldId id="400" r:id="rId15"/>
    <p:sldId id="438" r:id="rId16"/>
    <p:sldId id="430" r:id="rId17"/>
    <p:sldId id="439" r:id="rId18"/>
    <p:sldId id="432" r:id="rId19"/>
    <p:sldId id="433" r:id="rId20"/>
    <p:sldId id="434" r:id="rId21"/>
    <p:sldId id="435" r:id="rId22"/>
    <p:sldId id="442" r:id="rId23"/>
    <p:sldId id="440" r:id="rId24"/>
    <p:sldId id="395" r:id="rId25"/>
    <p:sldId id="394" r:id="rId26"/>
    <p:sldId id="396" r:id="rId27"/>
    <p:sldId id="368" r:id="rId28"/>
    <p:sldId id="389" r:id="rId29"/>
    <p:sldId id="443" r:id="rId30"/>
    <p:sldId id="384" r:id="rId31"/>
    <p:sldId id="392" r:id="rId32"/>
    <p:sldId id="375" r:id="rId33"/>
    <p:sldId id="366" r:id="rId34"/>
    <p:sldId id="425" r:id="rId35"/>
  </p:sldIdLst>
  <p:sldSz cx="12192000" cy="6858000"/>
  <p:notesSz cx="6858000" cy="9144000"/>
  <p:embeddedFontLst>
    <p:embeddedFont>
      <p:font typeface="Plus Jakarta Sans" panose="020B0604020202020204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B116558B-53D7-47D1-8D2F-6408A5821812}">
          <p14:sldIdLst>
            <p14:sldId id="323"/>
            <p14:sldId id="390"/>
            <p14:sldId id="358"/>
            <p14:sldId id="387"/>
            <p14:sldId id="371"/>
            <p14:sldId id="428"/>
            <p14:sldId id="418"/>
            <p14:sldId id="437"/>
            <p14:sldId id="403"/>
            <p14:sldId id="372"/>
            <p14:sldId id="400"/>
            <p14:sldId id="438"/>
            <p14:sldId id="430"/>
            <p14:sldId id="439"/>
            <p14:sldId id="432"/>
            <p14:sldId id="433"/>
            <p14:sldId id="434"/>
            <p14:sldId id="435"/>
            <p14:sldId id="442"/>
            <p14:sldId id="440"/>
            <p14:sldId id="395"/>
            <p14:sldId id="394"/>
            <p14:sldId id="396"/>
            <p14:sldId id="368"/>
            <p14:sldId id="389"/>
            <p14:sldId id="443"/>
            <p14:sldId id="384"/>
            <p14:sldId id="392"/>
            <p14:sldId id="375"/>
            <p14:sldId id="366"/>
            <p14:sldId id="4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00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pos="7355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046EB03-52EF-9341-7AAA-C41282A4A5DE}" name="Hillewaere Valerie" initials="VH" userId="S::valerie.hillewaere@athumi.eu::a3cd8eff-2a82-4312-a7c1-eac5f35f913a" providerId="AD"/>
  <p188:author id="{B7E1E706-B2E8-E70F-90EA-3699A5A3933A}" name="Karel Dieussaert" initials="KD" userId="S::karel.dieussaert@geosolutions.be::25362131-4d5f-4b85-b1a1-5a7b44980067" providerId="AD"/>
  <p188:author id="{CC1FFE07-67D8-40B9-37DC-38B3EBFFECB3}" name="Van Eyken Bavo" initials="VB" userId="S::bavo.vaneyken@athumi.eu::66dbd84d-084f-4605-bf43-13a49cf1d074" providerId="AD"/>
  <p188:author id="{4D09BE09-AE8C-9D47-0F52-6D453FDA1D54}" name="Van Outryve Frederik" initials="" userId="S::frederik.vanoutryve@athumi.eu::f3a4a99a-b7be-4a30-802c-8574cd6a5241" providerId="AD"/>
  <p188:author id="{13F53C10-CBB5-EFE1-6052-474B71CEEEA4}" name="Ryckaert Kurt" initials="RK" userId="S::kurt.ryckaert@vlaanderen.be::0d74081d-11d8-405b-bd52-c56b0c763de8" providerId="AD"/>
  <p188:author id="{0BDE3316-E5EB-AD55-B95F-0E54C7D004CB}" name="De Bruyne Ruth" initials="DR" userId="S::ruth.debruyne@athumi.eu::580ebd3b-c823-4fed-9cba-2f19eba44f1a" providerId="AD"/>
  <p188:author id="{539AB617-ECD1-806B-A751-5AC91D12CEF7}" name="Evelyne  Devos" initials="ED" userId="S::evelyne.devos@amigo.earth::ac6e915e-dcd3-4569-b9a4-cf723fdac782" providerId="AD"/>
  <p188:author id="{9A61FB21-DE69-5F60-28C2-DB85C04E40A5}" name="Smits Sarah" initials="SS" userId="S::sarah.smits@athumi.eu::dfd25022-0792-47fd-8fca-fb20d01a7a86" providerId="AD"/>
  <p188:author id="{F64AF22D-98FA-0321-B133-A00DD601A4CB}" name="Parmentier Sammy" initials="PS" userId="S::sammy.parmentier@athumi.eu::98b7c32d-0a48-4a35-96a7-18c5464c3bbe" providerId="AD"/>
  <p188:author id="{18586C4A-10A6-B5AF-C8B8-9E0112D038C9}" name="Van den Brande David" initials="VD" userId="S::david.vandenbrande@athumi.eu::954134aa-f5b7-4afb-9439-0435142e719a" providerId="AD"/>
  <p188:author id="{3751B958-3DAF-1637-3421-CB438C5B9D31}" name="Buyle Raf" initials="BR" userId="S::raf.buyle@vlaanderen.be::292d8e9b-d377-4632-a23e-df2a5bd704b0" providerId="AD"/>
  <p188:author id="{5B853472-16A4-EF2D-1F94-234871D31514}" name="De Vidts Björn" initials="BD" userId="S::bjorn.devidts@athumi.eu::fc0ea0c3-5ba9-4b90-b82a-d534bbba07c3" providerId="AD"/>
  <p188:author id="{262B498D-976F-FF56-37D2-84DB642358CB}" name="Deweirdt Eline" initials="DE" userId="S::eline.deweirdt@athumi.eu::400a823d-a36a-4ff8-9665-b704b60de36c" providerId="AD"/>
  <p188:author id="{8D47FF91-1081-28E4-095D-7C2856D040A6}" name="Bauwens Dorien" initials="BD" userId="S::dorien.bauwens@vlaanderen.be::fe1e15c2-7c56-49a1-90ec-13d0525c2851" providerId="AD"/>
  <p188:author id="{056936AD-A6D1-FBA0-8F32-0A82543800B2}" name="Callens Nils" initials="CN" userId="S::nils.callens@athumi.eu::70e2ef63-9de3-49e1-82bd-834decc75fb2" providerId="AD"/>
  <p188:author id="{A9499FBD-51C0-0ACF-5569-381FB6339EF3}" name="Rob Van Hooreweder" initials="RVH" userId="S::vanhoro@cronos.be::88a4ca3a-4d24-4e53-b68b-8279b601d9df" providerId="AD"/>
  <p188:author id="{76DD08FF-8BC7-ED5C-7FFB-8D6DA6651F8B}" name="Bourgeus Bregt" initials="BB" userId="S::bregt.bourgeus@vlaanderen.be::474be015-70c1-4931-92ae-9aaa9e15dec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BCBC"/>
    <a:srgbClr val="A1E6ED"/>
    <a:srgbClr val="448AD1"/>
    <a:srgbClr val="E6E113"/>
    <a:srgbClr val="F29C9C"/>
    <a:srgbClr val="EEBEA0"/>
    <a:srgbClr val="F38C4F"/>
    <a:srgbClr val="FFE4C3"/>
    <a:srgbClr val="371953"/>
    <a:srgbClr val="FCC1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390" autoAdjust="0"/>
  </p:normalViewPr>
  <p:slideViewPr>
    <p:cSldViewPr snapToGrid="0">
      <p:cViewPr varScale="1">
        <p:scale>
          <a:sx n="74" d="100"/>
          <a:sy n="74" d="100"/>
        </p:scale>
        <p:origin x="1422" y="486"/>
      </p:cViewPr>
      <p:guideLst>
        <p:guide orient="horz" pos="300"/>
        <p:guide pos="3817"/>
        <p:guide pos="735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3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2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7ED5A7-3A17-4A70-AE2A-2D0CFA400589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E199F7-8D50-4F75-BF97-C554C7C9516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624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199F7-8D50-4F75-BF97-C554C7C9516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75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199F7-8D50-4F75-BF97-C554C7C9516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8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Met BRDR-software kan je in enkele lijnen code geometrieën automatisch aligneren en predicties maken.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199F7-8D50-4F75-BF97-C554C7C9516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921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BRDR software: </a:t>
            </a:r>
          </a:p>
          <a:p>
            <a:r>
              <a:rPr lang="nl-NL" dirty="0"/>
              <a:t>Open Source</a:t>
            </a:r>
          </a:p>
          <a:p>
            <a:r>
              <a:rPr lang="nl-NL" dirty="0"/>
              <a:t>Generiek</a:t>
            </a:r>
          </a:p>
          <a:p>
            <a:r>
              <a:rPr lang="nl-NL" dirty="0"/>
              <a:t>Vrij beschikbaar</a:t>
            </a:r>
          </a:p>
          <a:p>
            <a:r>
              <a:rPr lang="nl-NL" dirty="0" err="1"/>
              <a:t>Integreerbaar</a:t>
            </a:r>
            <a:r>
              <a:rPr lang="nl-NL" dirty="0"/>
              <a:t>: QGIS, ESRI, FME, Web service,…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199F7-8D50-4F75-BF97-C554C7C9516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62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199F7-8D50-4F75-BF97-C554C7C9516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75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7ABDC-B4E3-4C6C-BFCB-9EA418B1D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B192709-4F61-8029-263D-BEE049F43F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11D3654-2D96-FD3F-103F-B5BCC2847F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0D952EA-A2ED-94FA-1CA7-1FE47E03B5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199F7-8D50-4F75-BF97-C554C7C9516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211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Modelbuilder brdrq_voorbeeld.model3</a:t>
            </a:r>
          </a:p>
          <a:p>
            <a:endParaRPr lang="nl-NL" dirty="0"/>
          </a:p>
          <a:p>
            <a:r>
              <a:rPr lang="nl-NL" dirty="0" err="1"/>
              <a:t>GRB_Updater</a:t>
            </a:r>
            <a:r>
              <a:rPr lang="nl-NL" dirty="0"/>
              <a:t> gebruikt voor uc6_bulk_2022</a:t>
            </a:r>
          </a:p>
          <a:p>
            <a:r>
              <a:rPr lang="nl-NL" dirty="0"/>
              <a:t>Alle </a:t>
            </a:r>
            <a:r>
              <a:rPr lang="nl-NL" dirty="0" err="1"/>
              <a:t>brdr_prediction_score</a:t>
            </a:r>
            <a:r>
              <a:rPr lang="nl-NL" dirty="0"/>
              <a:t> &lt; 75 in nieuwe lijst gestoken om manueel te controleren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199F7-8D50-4F75-BF97-C554C7C9516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225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Door integratie van BRDR Bij het Agentschap Onroerend Erfgoed in de beheerapplicatie (web) kan de dossierbeheerder de dossiercontour vlot afstemmen op het GRB.</a:t>
            </a:r>
          </a:p>
          <a:p>
            <a:r>
              <a:rPr lang="nl-NL" dirty="0">
                <a:ea typeface="Calibri"/>
                <a:cs typeface="Calibri"/>
              </a:rPr>
              <a:t>Dossierbeheerder zit zelf 'aan het stuur’.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199F7-8D50-4F75-BF97-C554C7C9516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973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22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22.sv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1 (NL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BC01886B-8EF2-8292-D538-52CD54889A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30" y="863880"/>
            <a:ext cx="2413000" cy="609600"/>
          </a:xfrm>
          <a:prstGeom prst="rect">
            <a:avLst/>
          </a:prstGeom>
        </p:spPr>
      </p:pic>
      <p:pic>
        <p:nvPicPr>
          <p:cNvPr id="7" name="Picture 9" descr="A yellow curved object on a black background&#10;&#10;Description automatically generated">
            <a:extLst>
              <a:ext uri="{FF2B5EF4-FFF2-40B4-BE49-F238E27FC236}">
                <a16:creationId xmlns:a16="http://schemas.microsoft.com/office/drawing/2014/main" id="{977C5F06-3064-F441-264E-4007050469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520" y="0"/>
            <a:ext cx="5987480" cy="6858000"/>
          </a:xfrm>
          <a:prstGeom prst="rect">
            <a:avLst/>
          </a:prstGeom>
        </p:spPr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AB09428A-4B96-A35C-D667-807FE5ACE0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330" y="3775100"/>
            <a:ext cx="8632510" cy="1325563"/>
          </a:xfrm>
        </p:spPr>
        <p:txBody>
          <a:bodyPr anchor="b"/>
          <a:lstStyle/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87B88D7-28EE-2334-84A8-90E94D14F4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5330" y="5287962"/>
            <a:ext cx="8632509" cy="706157"/>
          </a:xfrm>
        </p:spPr>
        <p:txBody>
          <a:bodyPr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nl-BE"/>
              <a:t>ADD DATE, CLIENT NAME OR EVENT NAME HERE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438045D1-4769-6FB9-4CDE-B93E009ED779}"/>
              </a:ext>
            </a:extLst>
          </p:cNvPr>
          <p:cNvSpPr txBox="1"/>
          <p:nvPr userDrawn="1"/>
        </p:nvSpPr>
        <p:spPr>
          <a:xfrm>
            <a:off x="1500724" y="1379660"/>
            <a:ext cx="2267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00" b="1"/>
              <a:t>Vlaams Datanutsbedrijf</a:t>
            </a:r>
          </a:p>
        </p:txBody>
      </p:sp>
    </p:spTree>
    <p:extLst>
      <p:ext uri="{BB962C8B-B14F-4D97-AF65-F5344CB8AC3E}">
        <p14:creationId xmlns:p14="http://schemas.microsoft.com/office/powerpoint/2010/main" val="4011005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ext Slid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C14512-1422-DA81-2B4B-57DB055D17AA}"/>
              </a:ext>
            </a:extLst>
          </p:cNvPr>
          <p:cNvSpPr/>
          <p:nvPr userDrawn="1"/>
        </p:nvSpPr>
        <p:spPr>
          <a:xfrm>
            <a:off x="1" y="0"/>
            <a:ext cx="4079874" cy="6858000"/>
          </a:xfrm>
          <a:prstGeom prst="rect">
            <a:avLst/>
          </a:prstGeom>
          <a:solidFill>
            <a:srgbClr val="FFCC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90DE3-CA2F-523C-8219-E828FCBEA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511200"/>
            <a:ext cx="3222943" cy="1325563"/>
          </a:xfrm>
        </p:spPr>
        <p:txBody>
          <a:bodyPr/>
          <a:lstStyle>
            <a:lvl1pPr>
              <a:defRPr>
                <a:solidFill>
                  <a:srgbClr val="371953"/>
                </a:solidFill>
              </a:defRPr>
            </a:lvl1pPr>
          </a:lstStyle>
          <a:p>
            <a:r>
              <a:rPr lang="nl-NL"/>
              <a:t>Slide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1FF7A-CD43-E540-AA3B-364D8503E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5160" y="511201"/>
            <a:ext cx="7220902" cy="5510188"/>
          </a:xfrm>
        </p:spPr>
        <p:txBody>
          <a:bodyPr>
            <a:normAutofit/>
          </a:bodyPr>
          <a:lstStyle>
            <a:lvl1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 b="1"/>
            </a:lvl1pPr>
            <a:lvl2pPr marL="630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900000" indent="-288000">
              <a:lnSpc>
                <a:spcPct val="100000"/>
              </a:lnSpc>
              <a:buClr>
                <a:srgbClr val="210040"/>
              </a:buClr>
              <a:buFont typeface="Wingdings" panose="05000000000000000000" pitchFamily="2" charset="2"/>
              <a:buChar char="£"/>
              <a:defRPr sz="2000">
                <a:solidFill>
                  <a:schemeClr val="tx1"/>
                </a:solidFill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088D415-AA9F-A7D4-D465-53804B3502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28275" y="6267498"/>
            <a:ext cx="1347787" cy="344116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275FD0DF-64B2-5DF0-504F-ACBBCF39A7C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1464800" y="6164411"/>
            <a:ext cx="393783" cy="40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26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ext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C14512-1422-DA81-2B4B-57DB055D17AA}"/>
              </a:ext>
            </a:extLst>
          </p:cNvPr>
          <p:cNvSpPr/>
          <p:nvPr userDrawn="1"/>
        </p:nvSpPr>
        <p:spPr>
          <a:xfrm>
            <a:off x="1" y="0"/>
            <a:ext cx="4079874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90DE3-CA2F-523C-8219-E828FCBEA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511200"/>
            <a:ext cx="3222943" cy="1325563"/>
          </a:xfrm>
        </p:spPr>
        <p:txBody>
          <a:bodyPr/>
          <a:lstStyle>
            <a:lvl1pPr>
              <a:defRPr>
                <a:solidFill>
                  <a:srgbClr val="371953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1FF7A-CD43-E540-AA3B-364D8503E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5160" y="511201"/>
            <a:ext cx="7220902" cy="5510188"/>
          </a:xfrm>
        </p:spPr>
        <p:txBody>
          <a:bodyPr>
            <a:normAutofit/>
          </a:bodyPr>
          <a:lstStyle>
            <a:lvl1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 b="1"/>
            </a:lvl1pPr>
            <a:lvl2pPr marL="630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900000" indent="-288000">
              <a:lnSpc>
                <a:spcPct val="100000"/>
              </a:lnSpc>
              <a:buClr>
                <a:srgbClr val="210040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088D415-AA9F-A7D4-D465-53804B3502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28275" y="6267498"/>
            <a:ext cx="1347787" cy="344116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158E5CA6-A63C-7558-E5EA-466B11D0DB5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1464800" y="6164411"/>
            <a:ext cx="393783" cy="40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28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7906C2-745D-7149-2E86-A0DA589017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461" y="640408"/>
            <a:ext cx="5566809" cy="1325563"/>
          </a:xfrm>
        </p:spPr>
        <p:txBody>
          <a:bodyPr/>
          <a:lstStyle/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nl-B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76A5B0ED-CB2F-6439-23D6-074BF84BACC8}"/>
              </a:ext>
            </a:extLst>
          </p:cNvPr>
          <p:cNvSpPr/>
          <p:nvPr userDrawn="1"/>
        </p:nvSpPr>
        <p:spPr>
          <a:xfrm>
            <a:off x="6102627" y="0"/>
            <a:ext cx="6089373" cy="68580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63952907-EEB4-7E12-5275-093BDCFD74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464800" y="6164411"/>
            <a:ext cx="393783" cy="401986"/>
          </a:xfrm>
          <a:prstGeom prst="rect">
            <a:avLst/>
          </a:prstGeom>
        </p:spPr>
      </p:pic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D132EA63-5B04-9F2D-FE67-E7BFDF6D19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7461" y="391170"/>
            <a:ext cx="5566809" cy="225055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rgbClr val="FFCC8E"/>
                </a:solidFill>
                <a:latin typeface="+mj-lt"/>
              </a:defRPr>
            </a:lvl1pPr>
          </a:lstStyle>
          <a:p>
            <a:pPr lvl="0"/>
            <a:r>
              <a:rPr lang="nl-BE"/>
              <a:t>Add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4534848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04D2-5BA1-414C-6F18-B4B361D05C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835C6B1-581C-169B-2DED-9D3C060066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28275" y="6267498"/>
            <a:ext cx="1347787" cy="34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31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04D2-5BA1-414C-6F18-B4B361D05C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032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A92F1-8F8B-81CA-2153-6CFBBC36A0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25849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4">
    <p:bg>
      <p:bgPr>
        <a:solidFill>
          <a:srgbClr val="FF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04D2-5BA1-414C-6F18-B4B361D05C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 algn="ctr">
              <a:defRPr/>
            </a:lvl1pPr>
          </a:lstStyle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0501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A white circle with a yellow circle in the middle&#10;&#10;Description automatically generated">
            <a:extLst>
              <a:ext uri="{FF2B5EF4-FFF2-40B4-BE49-F238E27FC236}">
                <a16:creationId xmlns:a16="http://schemas.microsoft.com/office/drawing/2014/main" id="{6B5D2065-227A-BB72-6DEB-2866BBF367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800" y="6164411"/>
            <a:ext cx="393785" cy="401989"/>
          </a:xfrm>
          <a:prstGeom prst="rect">
            <a:avLst/>
          </a:prstGeom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B39C6CE-6F86-CAA8-DCC8-917F8F41C3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08213" y="1633538"/>
            <a:ext cx="7824787" cy="37607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BE"/>
              <a:t>Add quote text here</a:t>
            </a:r>
          </a:p>
        </p:txBody>
      </p:sp>
    </p:spTree>
    <p:extLst>
      <p:ext uri="{BB962C8B-B14F-4D97-AF65-F5344CB8AC3E}">
        <p14:creationId xmlns:p14="http://schemas.microsoft.com/office/powerpoint/2010/main" val="17638388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006022-AD18-8087-8678-AC09442780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42000"/>
            <a:ext cx="11404600" cy="2168298"/>
          </a:xfrm>
        </p:spPr>
        <p:txBody>
          <a:bodyPr>
            <a:normAutofit/>
          </a:bodyPr>
          <a:lstStyle>
            <a:lvl1pPr marL="0" indent="0" algn="ctr">
              <a:buNone/>
              <a:defRPr sz="14800" b="1">
                <a:solidFill>
                  <a:srgbClr val="FFCC8E"/>
                </a:solidFill>
                <a:latin typeface="Byrd" pitchFamily="2" charset="77"/>
              </a:defRPr>
            </a:lvl1pPr>
          </a:lstStyle>
          <a:p>
            <a:pPr lvl="0"/>
            <a:r>
              <a:rPr lang="nl-BE"/>
              <a:t>5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6F5B15A1-9692-8EF4-3320-186F4F0E62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075927"/>
            <a:ext cx="11404600" cy="1906587"/>
          </a:xfrm>
        </p:spPr>
        <p:txBody>
          <a:bodyPr/>
          <a:lstStyle>
            <a:lvl1pPr marL="0" indent="0" algn="ctr">
              <a:buNone/>
              <a:defRPr b="1">
                <a:solidFill>
                  <a:schemeClr val="bg1"/>
                </a:solidFill>
                <a:latin typeface="Byrd" pitchFamily="2" charset="77"/>
              </a:defRPr>
            </a:lvl1pPr>
          </a:lstStyle>
          <a:p>
            <a:pPr lvl="0"/>
            <a:r>
              <a:rPr lang="nl-BE"/>
              <a:t>Add subtext here</a:t>
            </a:r>
          </a:p>
        </p:txBody>
      </p:sp>
    </p:spTree>
    <p:extLst>
      <p:ext uri="{BB962C8B-B14F-4D97-AF65-F5344CB8AC3E}">
        <p14:creationId xmlns:p14="http://schemas.microsoft.com/office/powerpoint/2010/main" val="3902771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57A3811-954C-8E52-C78F-50B3D8E541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7469" y="1599441"/>
            <a:ext cx="7334870" cy="3370124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BE"/>
              <a:t>Add quote text here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BA90240D-FFF6-05D3-3C32-09508FF8574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82339" y="0"/>
            <a:ext cx="4409661" cy="685800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86873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1 (EN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BC01886B-8EF2-8292-D538-52CD54889A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30" y="863880"/>
            <a:ext cx="2413000" cy="609600"/>
          </a:xfrm>
          <a:prstGeom prst="rect">
            <a:avLst/>
          </a:prstGeom>
        </p:spPr>
      </p:pic>
      <p:pic>
        <p:nvPicPr>
          <p:cNvPr id="7" name="Picture 9" descr="A yellow curved object on a black background&#10;&#10;Description automatically generated">
            <a:extLst>
              <a:ext uri="{FF2B5EF4-FFF2-40B4-BE49-F238E27FC236}">
                <a16:creationId xmlns:a16="http://schemas.microsoft.com/office/drawing/2014/main" id="{977C5F06-3064-F441-264E-4007050469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520" y="0"/>
            <a:ext cx="5987480" cy="6858000"/>
          </a:xfrm>
          <a:prstGeom prst="rect">
            <a:avLst/>
          </a:prstGeom>
        </p:spPr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AB09428A-4B96-A35C-D667-807FE5ACE0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330" y="3775100"/>
            <a:ext cx="8791006" cy="1325563"/>
          </a:xfrm>
        </p:spPr>
        <p:txBody>
          <a:bodyPr anchor="b"/>
          <a:lstStyle/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87B88D7-28EE-2334-84A8-90E94D14F4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5330" y="5287962"/>
            <a:ext cx="8791005" cy="706157"/>
          </a:xfrm>
        </p:spPr>
        <p:txBody>
          <a:bodyPr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nl-BE"/>
              <a:t>Add date, client name or event name here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E3047FF-8BBA-5753-0F26-842DFAE63E46}"/>
              </a:ext>
            </a:extLst>
          </p:cNvPr>
          <p:cNvSpPr txBox="1"/>
          <p:nvPr userDrawn="1"/>
        </p:nvSpPr>
        <p:spPr>
          <a:xfrm>
            <a:off x="1500724" y="1379660"/>
            <a:ext cx="2267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00" b="1"/>
              <a:t>The Data Utility Company</a:t>
            </a:r>
          </a:p>
        </p:txBody>
      </p:sp>
    </p:spTree>
    <p:extLst>
      <p:ext uri="{BB962C8B-B14F-4D97-AF65-F5344CB8AC3E}">
        <p14:creationId xmlns:p14="http://schemas.microsoft.com/office/powerpoint/2010/main" val="7503991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Empty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18946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ground Empty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71671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Empty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48691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Empt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1550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Empty 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5860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Empty 6">
    <p:bg>
      <p:bgPr>
        <a:solidFill>
          <a:srgbClr val="FFC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586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E608A86-36B5-598E-856D-0FC0532076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349" t="31949" b="-1612"/>
          <a:stretch/>
        </p:blipFill>
        <p:spPr>
          <a:xfrm flipH="1" flipV="1">
            <a:off x="7450136" y="2072640"/>
            <a:ext cx="4741864" cy="47853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0E13AA1-16DF-2F65-2A86-1963C0C3AC1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1835" y="4753597"/>
            <a:ext cx="3801534" cy="970605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04223C77-0CE2-F504-0074-51886D62A26F}"/>
              </a:ext>
            </a:extLst>
          </p:cNvPr>
          <p:cNvSpPr txBox="1"/>
          <p:nvPr userDrawn="1"/>
        </p:nvSpPr>
        <p:spPr>
          <a:xfrm>
            <a:off x="795769" y="4562856"/>
            <a:ext cx="54360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b="1">
                <a:solidFill>
                  <a:srgbClr val="FFF8F1"/>
                </a:solidFill>
              </a:rPr>
              <a:t>Volg ons</a:t>
            </a:r>
          </a:p>
          <a:p>
            <a:br>
              <a:rPr lang="nl-BE">
                <a:solidFill>
                  <a:srgbClr val="FFF8F1"/>
                </a:solidFill>
              </a:rPr>
            </a:br>
            <a:r>
              <a:rPr lang="nl-BE">
                <a:solidFill>
                  <a:srgbClr val="FFF8F1"/>
                </a:solidFill>
              </a:rPr>
              <a:t>www.linkedin.com/company/athumi</a:t>
            </a:r>
          </a:p>
          <a:p>
            <a:r>
              <a:rPr lang="nl-BE">
                <a:solidFill>
                  <a:srgbClr val="FFF8F1"/>
                </a:solidFill>
              </a:rPr>
              <a:t>www.athumi.eu</a:t>
            </a:r>
          </a:p>
          <a:p>
            <a:endParaRPr lang="nl-BE">
              <a:solidFill>
                <a:srgbClr val="FFF8F1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2D22E47-B412-9785-46E4-25F4F386F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511200"/>
            <a:ext cx="6457887" cy="2573376"/>
          </a:xfrm>
        </p:spPr>
        <p:txBody>
          <a:bodyPr/>
          <a:lstStyle>
            <a:lvl1pPr>
              <a:defRPr sz="4000"/>
            </a:lvl1pPr>
          </a:lstStyle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final</a:t>
            </a:r>
            <a:r>
              <a:rPr lang="nl-NL"/>
              <a:t> quote </a:t>
            </a:r>
            <a:r>
              <a:rPr lang="nl-NL" err="1"/>
              <a:t>here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5391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2">
    <p:bg>
      <p:bgPr>
        <a:solidFill>
          <a:srgbClr val="FFC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AB28F7-A298-1E4C-A91C-F14A7EBA27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1071155"/>
            <a:ext cx="6620692" cy="3526972"/>
          </a:xfrm>
        </p:spPr>
        <p:txBody>
          <a:bodyPr/>
          <a:lstStyle/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nl-B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2489B7C-C131-9658-E934-61CFB78EB5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349" t="31949" b="-1612"/>
          <a:stretch/>
        </p:blipFill>
        <p:spPr>
          <a:xfrm flipH="1">
            <a:off x="7450136" y="0"/>
            <a:ext cx="4741864" cy="47853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631C8D3-4371-5132-2891-CB2B903F0AF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49427" y="1917290"/>
            <a:ext cx="1150517" cy="293749"/>
          </a:xfrm>
          <a:prstGeom prst="rect">
            <a:avLst/>
          </a:prstGeom>
        </p:spPr>
      </p:pic>
      <p:sp>
        <p:nvSpPr>
          <p:cNvPr id="8" name="Rectangle: Rounded Corners 10">
            <a:extLst>
              <a:ext uri="{FF2B5EF4-FFF2-40B4-BE49-F238E27FC236}">
                <a16:creationId xmlns:a16="http://schemas.microsoft.com/office/drawing/2014/main" id="{1951DA79-20E6-D717-0088-40F68B2E7584}"/>
              </a:ext>
            </a:extLst>
          </p:cNvPr>
          <p:cNvSpPr/>
          <p:nvPr userDrawn="1"/>
        </p:nvSpPr>
        <p:spPr>
          <a:xfrm>
            <a:off x="929640" y="5268828"/>
            <a:ext cx="73772" cy="752560"/>
          </a:xfrm>
          <a:prstGeom prst="roundRect">
            <a:avLst>
              <a:gd name="adj" fmla="val 2413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7955A76C-CD3B-B5AE-0102-A657957863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950" y="5268913"/>
            <a:ext cx="6426382" cy="36117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nl-BE"/>
              <a:t>Add your name here</a:t>
            </a:r>
          </a:p>
        </p:txBody>
      </p:sp>
      <p:sp>
        <p:nvSpPr>
          <p:cNvPr id="11" name="Tijdelijke aanduiding voor tekst 9">
            <a:extLst>
              <a:ext uri="{FF2B5EF4-FFF2-40B4-BE49-F238E27FC236}">
                <a16:creationId xmlns:a16="http://schemas.microsoft.com/office/drawing/2014/main" id="{8D9B7F38-3844-B9B6-901B-8DEE5BE41D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3950" y="5660210"/>
            <a:ext cx="6426382" cy="361178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BE"/>
              <a:t>Add date, event name or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3907822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B3D488-896C-2B0F-1A45-EC10CF0A5E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6416" y="4805172"/>
            <a:ext cx="6361941" cy="1714484"/>
          </a:xfrm>
        </p:spPr>
        <p:txBody>
          <a:bodyPr/>
          <a:lstStyle/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subtitle</a:t>
            </a:r>
            <a:r>
              <a:rPr lang="nl-NL"/>
              <a:t> </a:t>
            </a:r>
            <a:r>
              <a:rPr lang="nl-NL" err="1"/>
              <a:t>here</a:t>
            </a:r>
            <a:endParaRPr lang="nl-BE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44E5C39-1AC4-39D2-6A0A-821BF58FF1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349" t="31949" b="-1612"/>
          <a:stretch/>
        </p:blipFill>
        <p:spPr>
          <a:xfrm flipV="1">
            <a:off x="0" y="2752344"/>
            <a:ext cx="4068338" cy="410565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400CF50-6C70-6535-8939-A72DF4B3FF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50570" y="1021703"/>
            <a:ext cx="2505111" cy="639603"/>
          </a:xfrm>
          <a:prstGeom prst="rect">
            <a:avLst/>
          </a:prstGeom>
        </p:spPr>
      </p:pic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5A7AD2DC-536D-8B86-43FD-A28F144D10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14476" y="4560681"/>
            <a:ext cx="2444750" cy="1958975"/>
          </a:xfrm>
        </p:spPr>
        <p:txBody>
          <a:bodyPr/>
          <a:lstStyle>
            <a:lvl1pPr marL="0" indent="0" algn="ctr">
              <a:buNone/>
              <a:defRPr sz="13800" b="1">
                <a:solidFill>
                  <a:srgbClr val="FFCC8E"/>
                </a:solidFill>
                <a:latin typeface="+mj-lt"/>
              </a:defRPr>
            </a:lvl1pPr>
          </a:lstStyle>
          <a:p>
            <a:pPr lvl="0"/>
            <a:r>
              <a:rPr lang="nl-BE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91206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itl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9AEF9-CE83-74A4-9F38-9BDE2F30732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633869"/>
            <a:ext cx="9144000" cy="1500809"/>
          </a:xfrm>
        </p:spPr>
        <p:txBody>
          <a:bodyPr anchor="b"/>
          <a:lstStyle>
            <a:lvl1pPr algn="ctr">
              <a:defRPr sz="4800"/>
            </a:lvl1pPr>
          </a:lstStyle>
          <a:p>
            <a:pPr algn="ctr"/>
            <a:r>
              <a:rPr lang="en-US" sz="4800" b="1">
                <a:solidFill>
                  <a:srgbClr val="210040"/>
                </a:solidFill>
                <a:effectLst/>
                <a:latin typeface="+mj-lt"/>
                <a:ea typeface="Times New Roman" panose="02020603050405020304" pitchFamily="18" charset="0"/>
              </a:rPr>
              <a:t>De shift van </a:t>
            </a:r>
            <a:r>
              <a:rPr lang="en-US" sz="4800" b="1">
                <a:solidFill>
                  <a:srgbClr val="210040"/>
                </a:solidFill>
                <a:latin typeface="+mj-lt"/>
                <a:ea typeface="Times New Roman" panose="02020603050405020304" pitchFamily="18" charset="0"/>
              </a:rPr>
              <a:t>data </a:t>
            </a:r>
            <a:r>
              <a:rPr lang="en-US" sz="4800" b="1" err="1">
                <a:solidFill>
                  <a:srgbClr val="210040"/>
                </a:solidFill>
                <a:latin typeface="+mj-lt"/>
                <a:ea typeface="Times New Roman" panose="02020603050405020304" pitchFamily="18" charset="0"/>
              </a:rPr>
              <a:t>delen</a:t>
            </a:r>
            <a:br>
              <a:rPr lang="en-US" sz="4800" b="1">
                <a:solidFill>
                  <a:srgbClr val="210040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US" sz="4800" b="1" err="1">
                <a:solidFill>
                  <a:srgbClr val="210040"/>
                </a:solidFill>
                <a:effectLst/>
                <a:latin typeface="+mj-lt"/>
                <a:ea typeface="Times New Roman" panose="02020603050405020304" pitchFamily="18" charset="0"/>
              </a:rPr>
              <a:t>naar</a:t>
            </a:r>
            <a:r>
              <a:rPr lang="en-US" sz="4800" b="1">
                <a:solidFill>
                  <a:srgbClr val="21004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4800" b="1">
                <a:solidFill>
                  <a:srgbClr val="210040"/>
                </a:solidFill>
                <a:latin typeface="+mj-lt"/>
                <a:ea typeface="Times New Roman" panose="02020603050405020304" pitchFamily="18" charset="0"/>
              </a:rPr>
              <a:t>data </a:t>
            </a:r>
            <a:r>
              <a:rPr lang="en-US" sz="4800" b="1" err="1">
                <a:solidFill>
                  <a:srgbClr val="210040"/>
                </a:solidFill>
                <a:latin typeface="+mj-lt"/>
                <a:ea typeface="Times New Roman" panose="02020603050405020304" pitchFamily="18" charset="0"/>
              </a:rPr>
              <a:t>samenwerking</a:t>
            </a:r>
            <a:endParaRPr lang="en-US" sz="4800" b="1">
              <a:solidFill>
                <a:srgbClr val="210040"/>
              </a:solidFill>
              <a:latin typeface="+mj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F4292D-DC40-E93A-BDB4-061CBDE7230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270149"/>
            <a:ext cx="9144000" cy="987651"/>
          </a:xfrm>
        </p:spPr>
        <p:txBody>
          <a:bodyPr>
            <a:normAutofit/>
          </a:bodyPr>
          <a:lstStyle>
            <a:lvl1pPr marL="0" indent="0" algn="ctr">
              <a:buNone/>
              <a:defRPr sz="1800" b="1">
                <a:solidFill>
                  <a:srgbClr val="E6E6E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err="1"/>
              <a:t>Subtitle</a:t>
            </a:r>
            <a:r>
              <a:rPr lang="nl-NL"/>
              <a:t> or name of </a:t>
            </a:r>
            <a:r>
              <a:rPr lang="nl-NL" err="1"/>
              <a:t>the</a:t>
            </a:r>
            <a:r>
              <a:rPr lang="nl-NL"/>
              <a:t> speaker</a:t>
            </a:r>
            <a:endParaRPr lang="en-US"/>
          </a:p>
        </p:txBody>
      </p:sp>
      <p:pic>
        <p:nvPicPr>
          <p:cNvPr id="4" name="Picture 11">
            <a:extLst>
              <a:ext uri="{FF2B5EF4-FFF2-40B4-BE49-F238E27FC236}">
                <a16:creationId xmlns:a16="http://schemas.microsoft.com/office/drawing/2014/main" id="{6534F759-1BEF-8FDA-248B-170A5955F6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1376" y="1835626"/>
            <a:ext cx="649247" cy="66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98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8518379C-556A-114C-0F8D-A3125044589E}"/>
              </a:ext>
            </a:extLst>
          </p:cNvPr>
          <p:cNvSpPr/>
          <p:nvPr userDrawn="1"/>
        </p:nvSpPr>
        <p:spPr>
          <a:xfrm>
            <a:off x="0" y="0"/>
            <a:ext cx="44129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2514FE4-7C5E-6041-623F-FE7861BC34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7702" y="302479"/>
            <a:ext cx="3986489" cy="2172364"/>
          </a:xfrm>
        </p:spPr>
        <p:txBody>
          <a:bodyPr/>
          <a:lstStyle>
            <a:lvl1pPr>
              <a:defRPr sz="2800"/>
            </a:lvl1pPr>
          </a:lstStyle>
          <a:p>
            <a:r>
              <a:rPr lang="nl-NL"/>
              <a:t>Slide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nl-BE"/>
          </a:p>
        </p:txBody>
      </p:sp>
      <p:pic>
        <p:nvPicPr>
          <p:cNvPr id="4" name="Graphic 3" descr="Post-its met effen opvulling">
            <a:extLst>
              <a:ext uri="{FF2B5EF4-FFF2-40B4-BE49-F238E27FC236}">
                <a16:creationId xmlns:a16="http://schemas.microsoft.com/office/drawing/2014/main" id="{F7FD8AAF-DDE5-CD15-FE65-3726A23E97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5416" y="3102853"/>
            <a:ext cx="3562141" cy="356214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8F19242-0222-6618-87DB-3A3796BFF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47759"/>
            <a:ext cx="7220902" cy="5510188"/>
          </a:xfrm>
        </p:spPr>
        <p:txBody>
          <a:bodyPr>
            <a:normAutofit/>
          </a:bodyPr>
          <a:lstStyle>
            <a:lvl1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2000" b="1"/>
            </a:lvl1pPr>
            <a:lvl2pPr marL="630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954900" indent="-342900">
              <a:lnSpc>
                <a:spcPct val="100000"/>
              </a:lnSpc>
              <a:buClr>
                <a:srgbClr val="210040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71642D-79F4-8B2B-C402-9A673949E53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1464800" y="6164411"/>
            <a:ext cx="393783" cy="40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00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v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8518379C-556A-114C-0F8D-A3125044589E}"/>
              </a:ext>
            </a:extLst>
          </p:cNvPr>
          <p:cNvSpPr/>
          <p:nvPr userDrawn="1"/>
        </p:nvSpPr>
        <p:spPr>
          <a:xfrm>
            <a:off x="0" y="0"/>
            <a:ext cx="4412974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2514FE4-7C5E-6041-623F-FE7861BC34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7702" y="302479"/>
            <a:ext cx="3986489" cy="2172364"/>
          </a:xfrm>
        </p:spPr>
        <p:txBody>
          <a:bodyPr/>
          <a:lstStyle>
            <a:lvl1pPr>
              <a:defRPr sz="2800"/>
            </a:lvl1pPr>
          </a:lstStyle>
          <a:p>
            <a:r>
              <a:rPr lang="nl-NL"/>
              <a:t>Slide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nl-BE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F240BAD-9462-051E-B37A-C634F515B2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564" b="21365"/>
          <a:stretch/>
        </p:blipFill>
        <p:spPr>
          <a:xfrm>
            <a:off x="1" y="3388501"/>
            <a:ext cx="3637280" cy="346949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6C58E5E-5137-73D9-9C33-EBCE771FC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47759"/>
            <a:ext cx="7220902" cy="5510188"/>
          </a:xfrm>
        </p:spPr>
        <p:txBody>
          <a:bodyPr>
            <a:normAutofit/>
          </a:bodyPr>
          <a:lstStyle>
            <a:lvl1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2000" b="1"/>
            </a:lvl1pPr>
            <a:lvl2pPr marL="630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954900" indent="-342900">
              <a:lnSpc>
                <a:spcPct val="100000"/>
              </a:lnSpc>
              <a:buClr>
                <a:srgbClr val="210040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F38C94-B532-E222-F3AC-0FEDEF5416D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1464800" y="6164411"/>
            <a:ext cx="393783" cy="40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29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C14512-1422-DA81-2B4B-57DB055D17AA}"/>
              </a:ext>
            </a:extLst>
          </p:cNvPr>
          <p:cNvSpPr/>
          <p:nvPr userDrawn="1"/>
        </p:nvSpPr>
        <p:spPr>
          <a:xfrm>
            <a:off x="1" y="0"/>
            <a:ext cx="407987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90DE3-CA2F-523C-8219-E828FCBEA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491" y="347759"/>
            <a:ext cx="3395683" cy="5510188"/>
          </a:xfrm>
        </p:spPr>
        <p:txBody>
          <a:bodyPr/>
          <a:lstStyle>
            <a:lvl1pPr>
              <a:defRPr sz="2800"/>
            </a:lvl1pPr>
          </a:lstStyle>
          <a:p>
            <a:r>
              <a:rPr lang="nl-NL"/>
              <a:t>Slide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088D415-AA9F-A7D4-D465-53804B3502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28275" y="6267498"/>
            <a:ext cx="1347787" cy="34411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6E7395-029F-3B18-39F6-67B236E82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47759"/>
            <a:ext cx="7220902" cy="5510188"/>
          </a:xfrm>
        </p:spPr>
        <p:txBody>
          <a:bodyPr>
            <a:normAutofit/>
          </a:bodyPr>
          <a:lstStyle>
            <a:lvl1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2000" b="1">
                <a:solidFill>
                  <a:schemeClr val="bg1"/>
                </a:solidFill>
              </a:defRPr>
            </a:lvl1pPr>
            <a:lvl2pPr marL="630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2pPr>
            <a:lvl3pPr marL="900000" indent="-28800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365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ext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C14512-1422-DA81-2B4B-57DB055D17AA}"/>
              </a:ext>
            </a:extLst>
          </p:cNvPr>
          <p:cNvSpPr/>
          <p:nvPr userDrawn="1"/>
        </p:nvSpPr>
        <p:spPr>
          <a:xfrm>
            <a:off x="1" y="0"/>
            <a:ext cx="40798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90DE3-CA2F-523C-8219-E828FCBEA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216" y="511201"/>
            <a:ext cx="3419958" cy="55101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Slide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1FF7A-CD43-E540-AA3B-364D8503E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5160" y="511201"/>
            <a:ext cx="7220902" cy="5510188"/>
          </a:xfrm>
        </p:spPr>
        <p:txBody>
          <a:bodyPr>
            <a:normAutofit/>
          </a:bodyPr>
          <a:lstStyle>
            <a:lvl1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 b="1"/>
            </a:lvl1pPr>
            <a:lvl2pPr marL="630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900000" indent="-288000">
              <a:lnSpc>
                <a:spcPct val="100000"/>
              </a:lnSpc>
              <a:buClr>
                <a:srgbClr val="210040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088D415-AA9F-A7D4-D465-53804B3502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28275" y="6267498"/>
            <a:ext cx="1347787" cy="34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0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E29691-3FF3-44E6-9867-E408F3135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511200"/>
            <a:ext cx="11160125" cy="1325563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DB80BE-C9D0-66CC-EBE9-3500DB280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7" y="2174239"/>
            <a:ext cx="11160125" cy="384714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752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7" r:id="rId2"/>
    <p:sldLayoutId id="2147483886" r:id="rId3"/>
    <p:sldLayoutId id="2147483888" r:id="rId4"/>
    <p:sldLayoutId id="2147483679" r:id="rId5"/>
    <p:sldLayoutId id="2147483889" r:id="rId6"/>
    <p:sldLayoutId id="2147483903" r:id="rId7"/>
    <p:sldLayoutId id="2147483682" r:id="rId8"/>
    <p:sldLayoutId id="2147483683" r:id="rId9"/>
    <p:sldLayoutId id="2147483890" r:id="rId10"/>
    <p:sldLayoutId id="2147483900" r:id="rId11"/>
    <p:sldLayoutId id="2147483902" r:id="rId12"/>
    <p:sldLayoutId id="2147483688" r:id="rId13"/>
    <p:sldLayoutId id="2147483687" r:id="rId14"/>
    <p:sldLayoutId id="2147483896" r:id="rId15"/>
    <p:sldLayoutId id="2147483901" r:id="rId16"/>
    <p:sldLayoutId id="2147483892" r:id="rId17"/>
    <p:sldLayoutId id="2147483893" r:id="rId18"/>
    <p:sldLayoutId id="2147483904" r:id="rId19"/>
    <p:sldLayoutId id="2147483891" r:id="rId20"/>
    <p:sldLayoutId id="2147483894" r:id="rId21"/>
    <p:sldLayoutId id="2147483895" r:id="rId22"/>
    <p:sldLayoutId id="2147483897" r:id="rId23"/>
    <p:sldLayoutId id="2147483898" r:id="rId24"/>
    <p:sldLayoutId id="2147483899" r:id="rId25"/>
    <p:sldLayoutId id="2147483885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lus Jakarta Sans" pitchFamily="2" charset="77"/>
          <a:ea typeface="+mn-ea"/>
          <a:cs typeface="Plus Jakarta Sans" pitchFamily="2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lus Jakarta Sans" pitchFamily="2" charset="77"/>
          <a:ea typeface="+mn-ea"/>
          <a:cs typeface="Plus Jakarta Sans" pitchFamily="2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lus Jakarta Sans" pitchFamily="2" charset="77"/>
          <a:ea typeface="+mn-ea"/>
          <a:cs typeface="Plus Jakarta Sans" pitchFamily="2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lus Jakarta Sans" pitchFamily="2" charset="77"/>
          <a:ea typeface="+mn-ea"/>
          <a:cs typeface="Plus Jakarta Sans" pitchFamily="2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lus Jakarta Sans" pitchFamily="2" charset="77"/>
          <a:ea typeface="+mn-ea"/>
          <a:cs typeface="Plus Jakarta Sans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93">
          <p15:clr>
            <a:srgbClr val="F26B43"/>
          </p15:clr>
        </p15:guide>
        <p15:guide id="2" pos="2570">
          <p15:clr>
            <a:srgbClr val="F26B43"/>
          </p15:clr>
        </p15:guide>
        <p15:guide id="3" pos="5110">
          <p15:clr>
            <a:srgbClr val="F26B43"/>
          </p15:clr>
        </p15:guide>
        <p15:guide id="4" pos="325">
          <p15:clr>
            <a:srgbClr val="F26B43"/>
          </p15:clr>
        </p15:guide>
        <p15:guide id="5" pos="7355">
          <p15:clr>
            <a:srgbClr val="F26B43"/>
          </p15:clr>
        </p15:guide>
        <p15:guide id="6" orient="horz" pos="136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doi.org/10.55465/SXCW6218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hyperlink" Target="https://doi.org/10.55465/SXCW6218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hyperlink" Target="https://doi.org/10.55465/SXCW6218" TargetMode="External"/><Relationship Id="rId4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svg"/><Relationship Id="rId5" Type="http://schemas.openxmlformats.org/officeDocument/2006/relationships/image" Target="../media/image92.png"/><Relationship Id="rId4" Type="http://schemas.openxmlformats.org/officeDocument/2006/relationships/image" Target="../media/image91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gif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hyperlink" Target="https://github.com/OnroerendErfgoed/brdrQ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sv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5" Type="http://schemas.openxmlformats.org/officeDocument/2006/relationships/image" Target="../media/image110.svg"/><Relationship Id="rId4" Type="http://schemas.openxmlformats.org/officeDocument/2006/relationships/image" Target="../media/image10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OnroerendErfgoed/brdrQ" TargetMode="External"/><Relationship Id="rId4" Type="http://schemas.openxmlformats.org/officeDocument/2006/relationships/hyperlink" Target="https://onroerenderfgoed.github.io/brdrQ/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mailto:karel.dieussaert@vlaanderen.be" TargetMode="External"/><Relationship Id="rId13" Type="http://schemas.openxmlformats.org/officeDocument/2006/relationships/image" Target="../media/image113.svg"/><Relationship Id="rId3" Type="http://schemas.openxmlformats.org/officeDocument/2006/relationships/hyperlink" Target="https://github.com/OnroerendErfgoed/brdr" TargetMode="External"/><Relationship Id="rId7" Type="http://schemas.openxmlformats.org/officeDocument/2006/relationships/hyperlink" Target="https://github.com/OnroerendErfgoed/brdr/discussions/" TargetMode="External"/><Relationship Id="rId12" Type="http://schemas.openxmlformats.org/officeDocument/2006/relationships/image" Target="../media/image112.png"/><Relationship Id="rId2" Type="http://schemas.openxmlformats.org/officeDocument/2006/relationships/hyperlink" Target="https://github.com/OnroerendErfgoed/brdrQ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OnroerendErfgoed/brdrQ/issues" TargetMode="External"/><Relationship Id="rId11" Type="http://schemas.openxmlformats.org/officeDocument/2006/relationships/hyperlink" Target="mailto:klaar.leroy@vvsg.be" TargetMode="External"/><Relationship Id="rId5" Type="http://schemas.openxmlformats.org/officeDocument/2006/relationships/hyperlink" Target="https://docs.athumi.eu/vip/help/grenzen-verleggen" TargetMode="External"/><Relationship Id="rId10" Type="http://schemas.openxmlformats.org/officeDocument/2006/relationships/hyperlink" Target="mailto:bavo.mannekens@athumi.eu" TargetMode="External"/><Relationship Id="rId4" Type="http://schemas.openxmlformats.org/officeDocument/2006/relationships/hyperlink" Target="https://doi.org/10.55465/SXCW6218" TargetMode="External"/><Relationship Id="rId9" Type="http://schemas.openxmlformats.org/officeDocument/2006/relationships/hyperlink" Target="mailto:evelyne.devos@athumi.eu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4.png"/><Relationship Id="rId4" Type="http://schemas.openxmlformats.org/officeDocument/2006/relationships/notesSlide" Target="../notesSlides/notesSlide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hyperlink" Target="https://docs.athumi.eu/vip/help/grenzen-verleggen" TargetMode="External"/><Relationship Id="rId4" Type="http://schemas.openxmlformats.org/officeDocument/2006/relationships/hyperlink" Target="https://onroerenderfgoed.github.io/brdr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5.sv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nroerendErfgoed/brdrQ" TargetMode="External"/><Relationship Id="rId2" Type="http://schemas.openxmlformats.org/officeDocument/2006/relationships/hyperlink" Target="https://onroerenderfgoed.github.io/brdrQ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54FCED-A153-9EFE-7B42-7E3D5E5C0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brdrQ</a:t>
            </a:r>
            <a:r>
              <a:rPr lang="nl-NL" dirty="0"/>
              <a:t> (G</a:t>
            </a:r>
            <a:r>
              <a:rPr lang="nl-BE" dirty="0" err="1"/>
              <a:t>renzen</a:t>
            </a:r>
            <a:r>
              <a:rPr lang="nl-BE" dirty="0"/>
              <a:t> verleggen): Een QGIS-</a:t>
            </a:r>
            <a:r>
              <a:rPr lang="nl-BE" dirty="0" err="1"/>
              <a:t>plugin</a:t>
            </a:r>
            <a:r>
              <a:rPr lang="nl-BE" dirty="0"/>
              <a:t> voor aligneren van thematische grenzen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188376C-347F-ABE5-698F-418FEAFD08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/>
              <a:t>31/01/2026</a:t>
            </a:r>
          </a:p>
        </p:txBody>
      </p:sp>
      <p:sp>
        <p:nvSpPr>
          <p:cNvPr id="4" name="AutoShape 2" descr="Homepagina VVSG">
            <a:extLst>
              <a:ext uri="{FF2B5EF4-FFF2-40B4-BE49-F238E27FC236}">
                <a16:creationId xmlns:a16="http://schemas.microsoft.com/office/drawing/2014/main" id="{83683CCF-3BD3-6B7C-4A21-CD0528899E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98460" y="3276600"/>
            <a:ext cx="1549940" cy="1549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8" name="Afbeelding 7" descr="Afbeelding met Lettertype, logo, Graphics, wit&#10;&#10;Door AI gegenereerde inhoud is mogelijk onjuist.">
            <a:extLst>
              <a:ext uri="{FF2B5EF4-FFF2-40B4-BE49-F238E27FC236}">
                <a16:creationId xmlns:a16="http://schemas.microsoft.com/office/drawing/2014/main" id="{4FF5E80C-A66C-18DB-9CB0-705E52BA9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968" y="6062629"/>
            <a:ext cx="1639643" cy="706157"/>
          </a:xfrm>
          <a:prstGeom prst="rect">
            <a:avLst/>
          </a:prstGeom>
        </p:spPr>
      </p:pic>
      <p:pic>
        <p:nvPicPr>
          <p:cNvPr id="10" name="Afbeelding 9" descr="Afbeelding met tekst, Lettertype, Graphics, logo&#10;&#10;Door AI gegenereerde inhoud is mogelijk onjuist.">
            <a:extLst>
              <a:ext uri="{FF2B5EF4-FFF2-40B4-BE49-F238E27FC236}">
                <a16:creationId xmlns:a16="http://schemas.microsoft.com/office/drawing/2014/main" id="{DA5E9307-FE05-1008-5548-D7CAC21AE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234" y="6062629"/>
            <a:ext cx="1894780" cy="70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594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EB7E3-FEE3-EA9E-5A13-227F50DC9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26AEC2-FE3C-00BF-06CC-92E520F1D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kan je met </a:t>
            </a:r>
            <a:r>
              <a:rPr lang="nl-NL" dirty="0" err="1"/>
              <a:t>brdrQ</a:t>
            </a:r>
            <a:r>
              <a:rPr lang="nl-NL" dirty="0"/>
              <a:t>?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CE1C944-7A3A-FE09-0DFC-B2140480C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47758"/>
            <a:ext cx="7220902" cy="6263353"/>
          </a:xfrm>
        </p:spPr>
        <p:txBody>
          <a:bodyPr vert="horz" lIns="0" tIns="45720" rIns="0" bIns="45720" rtlCol="0" anchor="t">
            <a:normAutofit fontScale="55000" lnSpcReduction="20000"/>
          </a:bodyPr>
          <a:lstStyle/>
          <a:p>
            <a:pPr marL="287655" indent="-287655"/>
            <a:r>
              <a:rPr lang="nl-NL" dirty="0"/>
              <a:t>Algemeen/Generiek: Polygonen aligneren op referentiepolygonen</a:t>
            </a:r>
            <a:endParaRPr lang="en-US" dirty="0"/>
          </a:p>
          <a:p>
            <a:pPr marL="630555" lvl="1" indent="-287655"/>
            <a:r>
              <a:rPr lang="nl-NL" dirty="0">
                <a:latin typeface="Plus Jakarta Sans"/>
                <a:cs typeface="Plus Jakarta Sans"/>
              </a:rPr>
              <a:t>Aligneren van geschetste data</a:t>
            </a:r>
          </a:p>
          <a:p>
            <a:pPr marL="630555" lvl="1" indent="-287655"/>
            <a:r>
              <a:rPr lang="nl-NL" dirty="0" err="1">
                <a:latin typeface="Plus Jakarta Sans"/>
                <a:cs typeface="Plus Jakarta Sans"/>
              </a:rPr>
              <a:t>Geodata</a:t>
            </a:r>
            <a:r>
              <a:rPr lang="nl-NL" dirty="0">
                <a:latin typeface="Plus Jakarta Sans"/>
                <a:cs typeface="Plus Jakarta Sans"/>
              </a:rPr>
              <a:t>  (niet-GRB)  aligneren op GRB</a:t>
            </a:r>
          </a:p>
          <a:p>
            <a:pPr marL="630555" lvl="1" indent="-287655"/>
            <a:r>
              <a:rPr lang="nl-NL" dirty="0">
                <a:latin typeface="Plus Jakarta Sans"/>
                <a:cs typeface="Plus Jakarta Sans"/>
              </a:rPr>
              <a:t>Actualisatie GRB-ingetekende </a:t>
            </a:r>
            <a:r>
              <a:rPr lang="nl-NL" dirty="0" err="1">
                <a:latin typeface="Plus Jakarta Sans"/>
                <a:cs typeface="Plus Jakarta Sans"/>
              </a:rPr>
              <a:t>geodata</a:t>
            </a:r>
            <a:r>
              <a:rPr lang="nl-NL" dirty="0">
                <a:latin typeface="Plus Jakarta Sans"/>
                <a:cs typeface="Plus Jakarta Sans"/>
              </a:rPr>
              <a:t> </a:t>
            </a:r>
          </a:p>
          <a:p>
            <a:pPr marL="630555" lvl="1" indent="-287655"/>
            <a:r>
              <a:rPr lang="nl-NL" dirty="0"/>
              <a:t>Asset (versie) beheer : verschildetectie &amp; visualisatie</a:t>
            </a:r>
          </a:p>
          <a:p>
            <a:pPr marL="630555" lvl="1" indent="-287655"/>
            <a:r>
              <a:rPr lang="nl-NL" dirty="0"/>
              <a:t>…</a:t>
            </a:r>
          </a:p>
          <a:p>
            <a:pPr marL="287655" indent="-287655"/>
            <a:r>
              <a:rPr lang="nl-NL" dirty="0"/>
              <a:t>Feature-</a:t>
            </a:r>
            <a:r>
              <a:rPr lang="nl-NL" dirty="0" err="1"/>
              <a:t>by</a:t>
            </a:r>
            <a:r>
              <a:rPr lang="nl-NL" dirty="0"/>
              <a:t>-feature predicties bekijken (&amp; opslaan)</a:t>
            </a:r>
          </a:p>
          <a:p>
            <a:pPr marL="287655" indent="-287655"/>
            <a:r>
              <a:rPr lang="nl-NL" dirty="0">
                <a:latin typeface="Plus Jakarta Sans"/>
                <a:cs typeface="Plus Jakarta Sans"/>
              </a:rPr>
              <a:t>Bulk-</a:t>
            </a:r>
            <a:r>
              <a:rPr lang="nl-NL" dirty="0" err="1">
                <a:latin typeface="Plus Jakarta Sans"/>
                <a:cs typeface="Plus Jakarta Sans"/>
              </a:rPr>
              <a:t>alignering</a:t>
            </a:r>
            <a:endParaRPr lang="nl-NL" dirty="0">
              <a:latin typeface="Plus Jakarta Sans"/>
              <a:cs typeface="Plus Jakarta Sans"/>
            </a:endParaRPr>
          </a:p>
          <a:p>
            <a:pPr marL="630555" lvl="1"/>
            <a:r>
              <a:rPr lang="nl-NL" dirty="0">
                <a:latin typeface="Plus Jakarta Sans"/>
                <a:cs typeface="Plus Jakarta Sans"/>
              </a:rPr>
              <a:t>Op basis van 1 specifieke relevante afstand: (1 * algoritme)</a:t>
            </a:r>
          </a:p>
          <a:p>
            <a:pPr marL="630555" lvl="1"/>
            <a:r>
              <a:rPr lang="nl-NL" dirty="0"/>
              <a:t>Op basis van predicties (serie van relevante afstanden: (x* algoritme)</a:t>
            </a:r>
          </a:p>
          <a:p>
            <a:pPr marL="954405" lvl="2"/>
            <a:r>
              <a:rPr lang="nl-NL" dirty="0">
                <a:latin typeface="Plus Jakarta Sans"/>
                <a:cs typeface="Plus Jakarta Sans"/>
              </a:rPr>
              <a:t>Bij meerdere predicties -&gt; Keuze  BEST, ALL, ORIGINAL</a:t>
            </a:r>
          </a:p>
          <a:p>
            <a:pPr marL="630555" lvl="1"/>
            <a:r>
              <a:rPr lang="nl-NL" dirty="0">
                <a:sym typeface="Wingdings" panose="05000000000000000000" pitchFamily="2" charset="2"/>
              </a:rPr>
              <a:t>  (!)  ook te gebruiken binnen QGIS </a:t>
            </a:r>
            <a:r>
              <a:rPr lang="nl-NL" dirty="0" err="1">
                <a:sym typeface="Wingdings" panose="05000000000000000000" pitchFamily="2" charset="2"/>
              </a:rPr>
              <a:t>ModelBuilder</a:t>
            </a:r>
            <a:endParaRPr lang="nl-NL" dirty="0"/>
          </a:p>
          <a:p>
            <a:pPr marL="287655" indent="-287655"/>
            <a:r>
              <a:rPr lang="nl-NL" dirty="0" err="1">
                <a:latin typeface="Plus Jakarta Sans"/>
                <a:cs typeface="Plus Jakarta Sans"/>
              </a:rPr>
              <a:t>OpenDomainStrategy</a:t>
            </a:r>
            <a:r>
              <a:rPr lang="nl-NL" dirty="0">
                <a:latin typeface="Plus Jakarta Sans"/>
                <a:cs typeface="Plus Jakarta Sans"/>
              </a:rPr>
              <a:t> (Openbaar Domein)</a:t>
            </a:r>
          </a:p>
          <a:p>
            <a:pPr marL="630555" lvl="1" indent="-287655"/>
            <a:r>
              <a:rPr lang="nl-NL" dirty="0">
                <a:latin typeface="Plus Jakarta Sans"/>
                <a:cs typeface="Plus Jakarta Sans"/>
              </a:rPr>
              <a:t>Hoe omgaan met deel dat op Openbaar Domein ligt</a:t>
            </a:r>
          </a:p>
          <a:p>
            <a:pPr marL="630555" lvl="1" indent="-287655"/>
            <a:r>
              <a:rPr lang="nl-NL" dirty="0">
                <a:latin typeface="Plus Jakarta Sans"/>
                <a:cs typeface="Plus Jakarta Sans"/>
              </a:rPr>
              <a:t>Uitsluiten, AS IS meenemen, aligneren op binnen/buitengrens…</a:t>
            </a:r>
          </a:p>
          <a:p>
            <a:pPr marL="287655" indent="-287655"/>
            <a:r>
              <a:rPr lang="nl-NL" dirty="0" err="1">
                <a:latin typeface="Plus Jakarta Sans"/>
                <a:cs typeface="Plus Jakarta Sans"/>
              </a:rPr>
              <a:t>FullReferenceStrategy</a:t>
            </a:r>
            <a:r>
              <a:rPr lang="nl-NL" dirty="0">
                <a:latin typeface="Plus Jakarta Sans"/>
                <a:cs typeface="Plus Jakarta Sans"/>
              </a:rPr>
              <a:t> (volledige percelen)</a:t>
            </a:r>
          </a:p>
          <a:p>
            <a:pPr marL="630555" lvl="1"/>
            <a:r>
              <a:rPr lang="nl-NL" dirty="0"/>
              <a:t>Resultaten bestaande uit volledige percelen al dan niet prefereren</a:t>
            </a:r>
          </a:p>
          <a:p>
            <a:pPr marL="630555" lvl="1"/>
            <a:r>
              <a:rPr lang="nl-NL" dirty="0"/>
              <a:t>ONLY_FULL, PREFER_FULL, NO_FULL</a:t>
            </a:r>
          </a:p>
          <a:p>
            <a:pPr marL="287655" indent="-287655"/>
            <a:r>
              <a:rPr lang="nl-NL" dirty="0" err="1"/>
              <a:t>Referentielaag</a:t>
            </a:r>
            <a:r>
              <a:rPr lang="nl-NL" dirty="0"/>
              <a:t> kiezen</a:t>
            </a:r>
          </a:p>
          <a:p>
            <a:pPr marL="630555" lvl="1">
              <a:buClr>
                <a:srgbClr val="210040"/>
              </a:buClr>
              <a:buFont typeface="Arial"/>
            </a:pPr>
            <a:r>
              <a:rPr lang="nl-NL" dirty="0">
                <a:latin typeface="Plus Jakarta Sans"/>
                <a:cs typeface="Plus Jakarta Sans"/>
              </a:rPr>
              <a:t>Gebruik maken van actuele GRB lagen: Actuele percelen, fiscale percelen, gebouwen, kunstwerken,…</a:t>
            </a:r>
            <a:endParaRPr lang="en-US" dirty="0">
              <a:latin typeface="Plus Jakarta Sans"/>
              <a:cs typeface="Plus Jakarta Sans"/>
            </a:endParaRPr>
          </a:p>
          <a:p>
            <a:pPr marL="630555" lvl="1">
              <a:buFont typeface="Arial"/>
            </a:pPr>
            <a:r>
              <a:rPr lang="nl-NL" dirty="0">
                <a:latin typeface="Plus Jakarta Sans"/>
                <a:cs typeface="Plus Jakarta Sans"/>
              </a:rPr>
              <a:t>Eigen (lokale)  </a:t>
            </a:r>
            <a:r>
              <a:rPr lang="nl-NL" dirty="0" err="1">
                <a:latin typeface="Plus Jakarta Sans"/>
                <a:cs typeface="Plus Jakarta Sans"/>
              </a:rPr>
              <a:t>referentielaag</a:t>
            </a:r>
            <a:r>
              <a:rPr lang="nl-NL" dirty="0">
                <a:latin typeface="Plus Jakarta Sans"/>
                <a:cs typeface="Plus Jakarta Sans"/>
              </a:rPr>
              <a:t> gebruiken</a:t>
            </a:r>
            <a:endParaRPr lang="nl-NL" dirty="0"/>
          </a:p>
          <a:p>
            <a:pPr marL="287655" indent="-287655">
              <a:buClr>
                <a:srgbClr val="210040"/>
              </a:buClr>
            </a:pPr>
            <a:r>
              <a:rPr lang="nl-NL" dirty="0">
                <a:latin typeface="Plus Jakarta Sans"/>
                <a:cs typeface="Plus Jakarta Sans"/>
              </a:rPr>
              <a:t>Extra</a:t>
            </a:r>
          </a:p>
          <a:p>
            <a:pPr marL="630555" lvl="1" indent="-287655">
              <a:buClr>
                <a:srgbClr val="210040"/>
              </a:buClr>
              <a:buFont typeface="Arial"/>
            </a:pPr>
            <a:r>
              <a:rPr lang="nl-NL" dirty="0">
                <a:latin typeface="Plus Jakarta Sans"/>
                <a:cs typeface="Plus Jakarta Sans"/>
              </a:rPr>
              <a:t>Opkuisen van </a:t>
            </a:r>
            <a:r>
              <a:rPr lang="nl-NL" dirty="0" err="1">
                <a:latin typeface="Plus Jakarta Sans"/>
                <a:cs typeface="Plus Jakarta Sans"/>
              </a:rPr>
              <a:t>slivers</a:t>
            </a:r>
            <a:endParaRPr lang="nl-NL" dirty="0">
              <a:latin typeface="Plus Jakarta Sans"/>
              <a:cs typeface="Plus Jakarta Sans"/>
            </a:endParaRPr>
          </a:p>
          <a:p>
            <a:pPr marL="630555" lvl="1" indent="-287655">
              <a:buFont typeface="Arial"/>
            </a:pPr>
            <a:r>
              <a:rPr lang="nl-NL" dirty="0" err="1">
                <a:latin typeface="Plus Jakarta Sans"/>
                <a:cs typeface="Plus Jakarta Sans"/>
              </a:rPr>
              <a:t>Alignering</a:t>
            </a:r>
            <a:r>
              <a:rPr lang="nl-NL" dirty="0">
                <a:latin typeface="Plus Jakarta Sans"/>
                <a:cs typeface="Plus Jakarta Sans"/>
              </a:rPr>
              <a:t> na </a:t>
            </a:r>
            <a:r>
              <a:rPr lang="nl-NL" dirty="0" err="1">
                <a:latin typeface="Plus Jakarta Sans"/>
                <a:cs typeface="Plus Jakarta Sans"/>
              </a:rPr>
              <a:t>herprojectie</a:t>
            </a:r>
            <a:r>
              <a:rPr lang="nl-NL" dirty="0">
                <a:latin typeface="Plus Jakarta Sans"/>
                <a:cs typeface="Plus Jakarta Sans"/>
              </a:rPr>
              <a:t> lb72-&gt; lb2008</a:t>
            </a:r>
          </a:p>
          <a:p>
            <a:pPr marL="630555" lvl="1" indent="-287655"/>
            <a:endParaRPr lang="nl-NL" dirty="0"/>
          </a:p>
          <a:p>
            <a:pPr marL="287655" indent="-287655">
              <a:buClr>
                <a:srgbClr val="210040"/>
              </a:buClr>
            </a:pPr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F195B360-A4E2-2367-8325-15CE03869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485" y="857732"/>
            <a:ext cx="3036706" cy="4540762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76B8992A-2DD0-3B04-19E8-DB6E2FE73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80" y="4594973"/>
            <a:ext cx="2943303" cy="219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966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2C7F14-1C51-ED8B-DBEE-97AA032E4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(Installatie)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3ADDA95-F6D2-1096-A9D2-6354BC7A1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3131" y="347758"/>
            <a:ext cx="6257377" cy="6393509"/>
          </a:xfrm>
        </p:spPr>
        <p:txBody>
          <a:bodyPr>
            <a:normAutofit/>
          </a:bodyPr>
          <a:lstStyle/>
          <a:p>
            <a:r>
              <a:rPr lang="nl-NL" dirty="0"/>
              <a:t>Installatie - Via officiële QGIS </a:t>
            </a:r>
            <a:r>
              <a:rPr lang="nl-NL" dirty="0" err="1"/>
              <a:t>Plugin</a:t>
            </a:r>
            <a:r>
              <a:rPr lang="nl-NL" dirty="0"/>
              <a:t> Manager:</a:t>
            </a:r>
          </a:p>
          <a:p>
            <a:pPr lvl="1"/>
            <a:r>
              <a:rPr lang="nl-NL" dirty="0"/>
              <a:t>Zoeken op ‘</a:t>
            </a:r>
            <a:r>
              <a:rPr lang="nl-NL" dirty="0" err="1"/>
              <a:t>brdrQ</a:t>
            </a:r>
            <a:r>
              <a:rPr lang="nl-NL" dirty="0"/>
              <a:t>’</a:t>
            </a:r>
          </a:p>
          <a:p>
            <a:pPr lvl="1"/>
            <a:r>
              <a:rPr lang="nl-NL" dirty="0"/>
              <a:t>V 0.17.3</a:t>
            </a:r>
            <a:endParaRPr lang="nl-NL" b="1" i="1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BE" sz="1500" dirty="0"/>
          </a:p>
        </p:txBody>
      </p:sp>
      <p:pic>
        <p:nvPicPr>
          <p:cNvPr id="7" name="Afbeelding 6" descr="Afbeelding met tekst, elektronica, schermopname, software&#10;&#10;Door AI gegenereerde inhoud is mogelijk onjuist.">
            <a:extLst>
              <a:ext uri="{FF2B5EF4-FFF2-40B4-BE49-F238E27FC236}">
                <a16:creationId xmlns:a16="http://schemas.microsoft.com/office/drawing/2014/main" id="{59967000-6AE2-F6D6-AD07-F45AF39EF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702" y="2061962"/>
            <a:ext cx="5711613" cy="4642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8079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E140F3-3E25-226E-DA63-9526CEC39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454" y="197162"/>
            <a:ext cx="3498053" cy="578214"/>
          </a:xfrm>
        </p:spPr>
        <p:txBody>
          <a:bodyPr/>
          <a:lstStyle/>
          <a:p>
            <a:r>
              <a:rPr lang="nl-NL" dirty="0" err="1"/>
              <a:t>Alignment</a:t>
            </a:r>
            <a:r>
              <a:rPr lang="nl-NL" dirty="0"/>
              <a:t>-algoritme</a:t>
            </a:r>
            <a:br>
              <a:rPr lang="nl-NL" dirty="0"/>
            </a:br>
            <a:r>
              <a:rPr lang="nl-NL" dirty="0"/>
              <a:t>(</a:t>
            </a:r>
            <a:r>
              <a:rPr lang="nl-NL" dirty="0" err="1"/>
              <a:t>Polygon-to-Polygon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695F53F-92A5-8943-8A8B-95A54F95A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702" y="6434807"/>
            <a:ext cx="5907025" cy="452062"/>
          </a:xfrm>
        </p:spPr>
        <p:txBody>
          <a:bodyPr>
            <a:normAutofit/>
          </a:bodyPr>
          <a:lstStyle/>
          <a:p>
            <a:r>
              <a:rPr lang="nl-NL" sz="1200" dirty="0"/>
              <a:t>Artikel: </a:t>
            </a:r>
            <a:r>
              <a:rPr lang="nl-NL" sz="1200" dirty="0">
                <a:latin typeface="Plus Jakarta Sans"/>
                <a:cs typeface="Plus Jakarta Sans"/>
                <a:hlinkClick r:id="rId2"/>
              </a:rPr>
              <a:t>https://doi.org/10.55465/SXCW6218</a:t>
            </a:r>
            <a:r>
              <a:rPr lang="nl-NL" sz="1200" dirty="0">
                <a:latin typeface="Plus Jakarta Sans"/>
                <a:cs typeface="Plus Jakarta Sans"/>
              </a:rPr>
              <a:t> </a:t>
            </a:r>
          </a:p>
          <a:p>
            <a:endParaRPr lang="nl-BE" sz="12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402C42A-8B2A-C092-249C-AC5212C63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486" y="197162"/>
            <a:ext cx="7198130" cy="544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 yellow rectangle with blue dots and pink numbers&#10;&#10;Description automatically generated, Afbeelding">
            <a:extLst>
              <a:ext uri="{FF2B5EF4-FFF2-40B4-BE49-F238E27FC236}">
                <a16:creationId xmlns:a16="http://schemas.microsoft.com/office/drawing/2014/main" id="{F4B59B15-3FD2-EC8E-FB9C-88C032EDF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0" y="1232876"/>
            <a:ext cx="3116959" cy="28069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4E77211F-1771-7468-5BD7-B0C4DF8B1A30}"/>
              </a:ext>
            </a:extLst>
          </p:cNvPr>
          <p:cNvSpPr/>
          <p:nvPr/>
        </p:nvSpPr>
        <p:spPr>
          <a:xfrm>
            <a:off x="4919472" y="1388661"/>
            <a:ext cx="1472184" cy="301752"/>
          </a:xfrm>
          <a:prstGeom prst="round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B7636753-EE97-D02A-3925-1A050064CE1F}"/>
              </a:ext>
            </a:extLst>
          </p:cNvPr>
          <p:cNvSpPr txBox="1">
            <a:spLocks/>
          </p:cNvSpPr>
          <p:nvPr/>
        </p:nvSpPr>
        <p:spPr>
          <a:xfrm>
            <a:off x="4901184" y="5650378"/>
            <a:ext cx="5907025" cy="1096284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0" tIns="45720" rIns="0" bIns="45720" rtlCol="0">
            <a:norm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2000" b="1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1pPr>
            <a:lvl2pPr marL="630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2pPr>
            <a:lvl3pPr marL="954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21004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200" dirty="0"/>
              <a:t>“Relevante afstand”:</a:t>
            </a:r>
          </a:p>
          <a:p>
            <a:pPr lvl="1"/>
            <a:r>
              <a:rPr lang="nl-NL" sz="1200" dirty="0"/>
              <a:t>Afstand die gebruikt wordt om te bepalen welke zones  in resulterende geometrie worden opgenomen  of uitgesloten</a:t>
            </a:r>
          </a:p>
          <a:p>
            <a:pPr lvl="1"/>
            <a:r>
              <a:rPr lang="nl-NL" sz="1200" dirty="0"/>
              <a:t>~Maximale afstand dat resulterende geometrie mag wijzigen </a:t>
            </a:r>
            <a:endParaRPr lang="nl-BE" sz="1200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9E8BDB55-EF9B-D049-F522-7C90F6A2D0FF}"/>
              </a:ext>
            </a:extLst>
          </p:cNvPr>
          <p:cNvSpPr txBox="1"/>
          <p:nvPr/>
        </p:nvSpPr>
        <p:spPr>
          <a:xfrm>
            <a:off x="405384" y="4222981"/>
            <a:ext cx="349805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RELEVANT =</a:t>
            </a:r>
          </a:p>
          <a:p>
            <a:r>
              <a:rPr lang="nl-BE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...</a:t>
            </a:r>
            <a:r>
              <a:rPr lang="nl-BE" sz="18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'belangrijk’</a:t>
            </a:r>
            <a:r>
              <a:rPr lang="nl-BE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, 'ter zake dienend' (in een bepaald verband).</a:t>
            </a:r>
            <a:br>
              <a:rPr lang="en-BE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</a:br>
            <a:r>
              <a:rPr lang="nl-BE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Relevant verwijst kortom naar een inhoudelijke bijdrage: een bijdrage die '</a:t>
            </a:r>
            <a:r>
              <a:rPr lang="nl-BE" sz="18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ertoe doet</a:t>
            </a:r>
            <a:r>
              <a:rPr lang="nl-BE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'...</a:t>
            </a:r>
            <a:endParaRPr lang="nl-BE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43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05591-4513-E959-76D6-06C727868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F87348D-D913-A33E-752E-918701713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785" y="1161097"/>
            <a:ext cx="7391215" cy="453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 yellow rectangle with blue dots and pink numbers&#10;&#10;Description automatically generated, Afbeelding">
            <a:extLst>
              <a:ext uri="{FF2B5EF4-FFF2-40B4-BE49-F238E27FC236}">
                <a16:creationId xmlns:a16="http://schemas.microsoft.com/office/drawing/2014/main" id="{EC29925C-913B-C668-0F5F-3DF1548BB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28" y="1935952"/>
            <a:ext cx="3116959" cy="28069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7A384820-E169-8CD8-3D1E-2ED78769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82" y="267380"/>
            <a:ext cx="3498053" cy="578214"/>
          </a:xfrm>
        </p:spPr>
        <p:txBody>
          <a:bodyPr/>
          <a:lstStyle/>
          <a:p>
            <a:pPr algn="ctr"/>
            <a:r>
              <a:rPr lang="nl-NL" dirty="0" err="1"/>
              <a:t>Alignment</a:t>
            </a:r>
            <a:r>
              <a:rPr lang="nl-NL" dirty="0"/>
              <a:t>-algoritme</a:t>
            </a:r>
            <a:br>
              <a:rPr lang="nl-NL" dirty="0"/>
            </a:br>
            <a:r>
              <a:rPr lang="nl-NL" dirty="0"/>
              <a:t>(</a:t>
            </a:r>
            <a:r>
              <a:rPr lang="nl-NL" dirty="0" err="1"/>
              <a:t>Polygon-to-Polygon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F5F20773-EA7E-91F8-1655-8C2421DBF86C}"/>
              </a:ext>
            </a:extLst>
          </p:cNvPr>
          <p:cNvSpPr txBox="1">
            <a:spLocks/>
          </p:cNvSpPr>
          <p:nvPr/>
        </p:nvSpPr>
        <p:spPr>
          <a:xfrm>
            <a:off x="188975" y="6405938"/>
            <a:ext cx="5907025" cy="4520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2000" b="1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1pPr>
            <a:lvl2pPr marL="630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2pPr>
            <a:lvl3pPr marL="954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21004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000"/>
              <a:t>Article (dutch): </a:t>
            </a:r>
            <a:r>
              <a:rPr lang="nl-NL" sz="1000">
                <a:latin typeface="Plus Jakarta Sans"/>
                <a:cs typeface="Plus Jakarta Sans"/>
                <a:hlinkClick r:id="rId7"/>
              </a:rPr>
              <a:t>https://doi.org/10.55465/SXCW6218</a:t>
            </a:r>
            <a:r>
              <a:rPr lang="nl-NL" sz="1000">
                <a:latin typeface="Plus Jakarta Sans"/>
                <a:cs typeface="Plus Jakarta Sans"/>
              </a:rPr>
              <a:t> </a:t>
            </a:r>
          </a:p>
          <a:p>
            <a:endParaRPr lang="nl-BE" sz="1000" dirty="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F34AA59E-72CE-DD09-7D1B-D2033FABBE1A}"/>
              </a:ext>
            </a:extLst>
          </p:cNvPr>
          <p:cNvSpPr txBox="1"/>
          <p:nvPr/>
        </p:nvSpPr>
        <p:spPr>
          <a:xfrm>
            <a:off x="4881028" y="356432"/>
            <a:ext cx="85232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000" b="1" dirty="0"/>
              <a:t>“Relevant zones”: Relevant intersecties &amp; relevante verschillen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3ACC0D0-2132-F0C7-6DF6-B57FE01E02E8}"/>
              </a:ext>
            </a:extLst>
          </p:cNvPr>
          <p:cNvSpPr txBox="1"/>
          <p:nvPr/>
        </p:nvSpPr>
        <p:spPr>
          <a:xfrm>
            <a:off x="8188036" y="1935952"/>
            <a:ext cx="14013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b="1" dirty="0"/>
              <a:t>-Relevant </a:t>
            </a:r>
            <a:r>
              <a:rPr lang="nl-NL" sz="1100" b="1" dirty="0" err="1"/>
              <a:t>distance</a:t>
            </a:r>
            <a:r>
              <a:rPr lang="nl-NL" sz="1100" b="1" dirty="0"/>
              <a:t>/2</a:t>
            </a:r>
            <a:endParaRPr lang="nl-BE" sz="1100" b="1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EDE35DE2-F650-9B6E-1839-490267ECEE2F}"/>
              </a:ext>
            </a:extLst>
          </p:cNvPr>
          <p:cNvSpPr txBox="1"/>
          <p:nvPr/>
        </p:nvSpPr>
        <p:spPr>
          <a:xfrm>
            <a:off x="8039100" y="5236798"/>
            <a:ext cx="14013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b="1" dirty="0"/>
              <a:t>-Relevant </a:t>
            </a:r>
            <a:r>
              <a:rPr lang="nl-NL" sz="1100" b="1" dirty="0" err="1"/>
              <a:t>distance</a:t>
            </a:r>
            <a:r>
              <a:rPr lang="nl-NL" sz="1100" b="1" dirty="0"/>
              <a:t>/2</a:t>
            </a:r>
            <a:endParaRPr lang="nl-BE" sz="1100" b="1" dirty="0"/>
          </a:p>
        </p:txBody>
      </p:sp>
    </p:spTree>
    <p:extLst>
      <p:ext uri="{BB962C8B-B14F-4D97-AF65-F5344CB8AC3E}">
        <p14:creationId xmlns:p14="http://schemas.microsoft.com/office/powerpoint/2010/main" val="40824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0E136-8FEE-9D53-70DE-F723B245B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EE8B6E4F-44F0-5886-DF24-EF618021A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82" y="267380"/>
            <a:ext cx="3498053" cy="578214"/>
          </a:xfrm>
        </p:spPr>
        <p:txBody>
          <a:bodyPr/>
          <a:lstStyle/>
          <a:p>
            <a:pPr algn="ctr"/>
            <a:r>
              <a:rPr lang="nl-NL" dirty="0" err="1"/>
              <a:t>Alignment</a:t>
            </a:r>
            <a:r>
              <a:rPr lang="nl-NL" dirty="0"/>
              <a:t>-algoritme</a:t>
            </a:r>
            <a:br>
              <a:rPr lang="nl-NL" dirty="0"/>
            </a:br>
            <a:r>
              <a:rPr lang="nl-NL" dirty="0"/>
              <a:t>(</a:t>
            </a:r>
            <a:r>
              <a:rPr lang="nl-NL" dirty="0" err="1"/>
              <a:t>Polygon-to-Polygon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C1A3FC12-3954-8917-6DEE-859E7A3987FD}"/>
              </a:ext>
            </a:extLst>
          </p:cNvPr>
          <p:cNvSpPr txBox="1">
            <a:spLocks/>
          </p:cNvSpPr>
          <p:nvPr/>
        </p:nvSpPr>
        <p:spPr>
          <a:xfrm>
            <a:off x="188975" y="6405938"/>
            <a:ext cx="5907025" cy="4520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b="1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1pPr>
            <a:lvl2pPr marL="630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2pPr>
            <a:lvl3pPr marL="954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21004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000"/>
              <a:t>Article (dutch): </a:t>
            </a:r>
            <a:r>
              <a:rPr lang="nl-NL" sz="1000">
                <a:latin typeface="Plus Jakarta Sans"/>
                <a:cs typeface="Plus Jakarta Sans"/>
                <a:hlinkClick r:id="rId5"/>
              </a:rPr>
              <a:t>https://doi.org/10.55465/SXCW6218</a:t>
            </a:r>
            <a:r>
              <a:rPr lang="nl-NL" sz="1000">
                <a:latin typeface="Plus Jakarta Sans"/>
                <a:cs typeface="Plus Jakarta Sans"/>
              </a:rPr>
              <a:t> </a:t>
            </a:r>
          </a:p>
          <a:p>
            <a:endParaRPr lang="nl-BE" sz="1000" dirty="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5874529A-0AE2-5A90-4040-C6FE51FC3ED3}"/>
              </a:ext>
            </a:extLst>
          </p:cNvPr>
          <p:cNvSpPr txBox="1"/>
          <p:nvPr/>
        </p:nvSpPr>
        <p:spPr>
          <a:xfrm>
            <a:off x="4881028" y="356432"/>
            <a:ext cx="85232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000" b="1" dirty="0"/>
              <a:t>“Relevant zones”: Relevant intersecties &amp; relevante verschillen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964853D0-3176-926B-DA32-01CE6A6F2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607" y="1253991"/>
            <a:ext cx="9000308" cy="517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107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al 9">
            <a:extLst>
              <a:ext uri="{FF2B5EF4-FFF2-40B4-BE49-F238E27FC236}">
                <a16:creationId xmlns:a16="http://schemas.microsoft.com/office/drawing/2014/main" id="{90E5D9D8-F27F-6031-67F5-D33F2AC2F34A}"/>
              </a:ext>
            </a:extLst>
          </p:cNvPr>
          <p:cNvSpPr/>
          <p:nvPr/>
        </p:nvSpPr>
        <p:spPr>
          <a:xfrm>
            <a:off x="8083296" y="210312"/>
            <a:ext cx="1591056" cy="484632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8FEDBF55-0D8F-A5CC-C3E5-0CC162648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98" y="2020525"/>
            <a:ext cx="4500303" cy="18319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Arrow: Right 3">
            <a:extLst>
              <a:ext uri="{FF2B5EF4-FFF2-40B4-BE49-F238E27FC236}">
                <a16:creationId xmlns:a16="http://schemas.microsoft.com/office/drawing/2014/main" id="{53E3E655-136D-0B81-F60D-E00D439F1177}"/>
              </a:ext>
            </a:extLst>
          </p:cNvPr>
          <p:cNvSpPr/>
          <p:nvPr/>
        </p:nvSpPr>
        <p:spPr>
          <a:xfrm rot="20043183">
            <a:off x="4996176" y="1152939"/>
            <a:ext cx="2169898" cy="94314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</a:rPr>
              <a:t> Relevant distance</a:t>
            </a:r>
          </a:p>
          <a:p>
            <a:pPr algn="ctr"/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</a:rPr>
              <a:t>0,6 m</a:t>
            </a:r>
          </a:p>
        </p:txBody>
      </p:sp>
      <p:sp>
        <p:nvSpPr>
          <p:cNvPr id="22" name="Arrow: Right 3">
            <a:extLst>
              <a:ext uri="{FF2B5EF4-FFF2-40B4-BE49-F238E27FC236}">
                <a16:creationId xmlns:a16="http://schemas.microsoft.com/office/drawing/2014/main" id="{BDD3FB94-4C2A-6618-2DE7-B367848F74BB}"/>
              </a:ext>
            </a:extLst>
          </p:cNvPr>
          <p:cNvSpPr/>
          <p:nvPr/>
        </p:nvSpPr>
        <p:spPr>
          <a:xfrm>
            <a:off x="5038263" y="2506363"/>
            <a:ext cx="2148713" cy="97631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Relevant distance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0,8 m</a:t>
            </a:r>
          </a:p>
        </p:txBody>
      </p:sp>
      <p:sp>
        <p:nvSpPr>
          <p:cNvPr id="23" name="Arrow: Right 3">
            <a:extLst>
              <a:ext uri="{FF2B5EF4-FFF2-40B4-BE49-F238E27FC236}">
                <a16:creationId xmlns:a16="http://schemas.microsoft.com/office/drawing/2014/main" id="{86E56B0B-7E79-C7F7-BE7E-B1D5FABAB412}"/>
              </a:ext>
            </a:extLst>
          </p:cNvPr>
          <p:cNvSpPr/>
          <p:nvPr/>
        </p:nvSpPr>
        <p:spPr>
          <a:xfrm rot="2043466">
            <a:off x="4871747" y="4001858"/>
            <a:ext cx="2164446" cy="101314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Relevant distance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(&gt;) 1,0 m </a:t>
            </a: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880FC1BA-38FA-F8BB-015A-5F2156BB9E4D}"/>
              </a:ext>
            </a:extLst>
          </p:cNvPr>
          <p:cNvSpPr txBox="1"/>
          <p:nvPr/>
        </p:nvSpPr>
        <p:spPr>
          <a:xfrm>
            <a:off x="39688" y="3938738"/>
            <a:ext cx="468127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dirty="0"/>
            </a:br>
            <a:r>
              <a:rPr lang="en-US" dirty="0" err="1"/>
              <a:t>Relevantie</a:t>
            </a:r>
            <a:r>
              <a:rPr lang="en-US" dirty="0"/>
              <a:t> = data/business </a:t>
            </a:r>
            <a:r>
              <a:rPr lang="en-US" dirty="0" err="1"/>
              <a:t>afhankelijk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Dataset </a:t>
            </a:r>
            <a:r>
              <a:rPr lang="en-US" dirty="0" err="1"/>
              <a:t>geschiedenis</a:t>
            </a:r>
            <a:r>
              <a:rPr lang="en-US" dirty="0"/>
              <a:t> (oud/jong)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Oorspronkelijke</a:t>
            </a:r>
            <a:r>
              <a:rPr lang="en-US" dirty="0"/>
              <a:t> </a:t>
            </a:r>
            <a:r>
              <a:rPr lang="en-US" dirty="0" err="1"/>
              <a:t>bron</a:t>
            </a:r>
            <a:r>
              <a:rPr lang="en-US" dirty="0"/>
              <a:t> van </a:t>
            </a:r>
            <a:r>
              <a:rPr lang="en-US" dirty="0" err="1"/>
              <a:t>geometrie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Details van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accuraatheid</a:t>
            </a:r>
            <a:r>
              <a:rPr lang="en-US" dirty="0"/>
              <a:t>/</a:t>
            </a:r>
            <a:r>
              <a:rPr lang="en-US" dirty="0" err="1"/>
              <a:t>precisie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  <a:endParaRPr lang="nl-NL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6" name="Afbeelding 25">
            <a:extLst>
              <a:ext uri="{FF2B5EF4-FFF2-40B4-BE49-F238E27FC236}">
                <a16:creationId xmlns:a16="http://schemas.microsoft.com/office/drawing/2014/main" id="{729B6603-E0CB-9088-C69A-15331D297C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88" t="5317" r="1558" b="4765"/>
          <a:stretch/>
        </p:blipFill>
        <p:spPr>
          <a:xfrm>
            <a:off x="7425918" y="309245"/>
            <a:ext cx="3656860" cy="1455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Ovaal 11">
            <a:extLst>
              <a:ext uri="{FF2B5EF4-FFF2-40B4-BE49-F238E27FC236}">
                <a16:creationId xmlns:a16="http://schemas.microsoft.com/office/drawing/2014/main" id="{C320ECC0-21DB-2C5E-B958-84E35EFBAEC9}"/>
              </a:ext>
            </a:extLst>
          </p:cNvPr>
          <p:cNvSpPr/>
          <p:nvPr/>
        </p:nvSpPr>
        <p:spPr>
          <a:xfrm>
            <a:off x="7047896" y="241078"/>
            <a:ext cx="1748632" cy="40608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8" name="Afbeelding 27">
            <a:extLst>
              <a:ext uri="{FF2B5EF4-FFF2-40B4-BE49-F238E27FC236}">
                <a16:creationId xmlns:a16="http://schemas.microsoft.com/office/drawing/2014/main" id="{9BF75A2F-1145-6567-44A3-42CF585DC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592" y="2401066"/>
            <a:ext cx="3656860" cy="14844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Ovaal 12">
            <a:extLst>
              <a:ext uri="{FF2B5EF4-FFF2-40B4-BE49-F238E27FC236}">
                <a16:creationId xmlns:a16="http://schemas.microsoft.com/office/drawing/2014/main" id="{C26CCECF-1C2A-35D6-0388-3AAFDA24BB79}"/>
              </a:ext>
            </a:extLst>
          </p:cNvPr>
          <p:cNvSpPr/>
          <p:nvPr/>
        </p:nvSpPr>
        <p:spPr>
          <a:xfrm>
            <a:off x="7283022" y="2248513"/>
            <a:ext cx="1339769" cy="42736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9" name="Ovaal 28">
            <a:extLst>
              <a:ext uri="{FF2B5EF4-FFF2-40B4-BE49-F238E27FC236}">
                <a16:creationId xmlns:a16="http://schemas.microsoft.com/office/drawing/2014/main" id="{234DAC8C-FD3B-4C2C-1131-49140A98F131}"/>
              </a:ext>
            </a:extLst>
          </p:cNvPr>
          <p:cNvSpPr/>
          <p:nvPr/>
        </p:nvSpPr>
        <p:spPr>
          <a:xfrm>
            <a:off x="287198" y="1903974"/>
            <a:ext cx="1649975" cy="497092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31" name="Afbeelding 30">
            <a:extLst>
              <a:ext uri="{FF2B5EF4-FFF2-40B4-BE49-F238E27FC236}">
                <a16:creationId xmlns:a16="http://schemas.microsoft.com/office/drawing/2014/main" id="{9E64EFC8-E11B-BB9E-5B80-7945DF354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3023" y="4521708"/>
            <a:ext cx="3846103" cy="1579650"/>
          </a:xfrm>
          <a:prstGeom prst="rect">
            <a:avLst/>
          </a:prstGeom>
        </p:spPr>
      </p:pic>
      <p:sp>
        <p:nvSpPr>
          <p:cNvPr id="11" name="Ovaal 10">
            <a:extLst>
              <a:ext uri="{FF2B5EF4-FFF2-40B4-BE49-F238E27FC236}">
                <a16:creationId xmlns:a16="http://schemas.microsoft.com/office/drawing/2014/main" id="{3897649A-E618-D603-490C-42A2BFD524F5}"/>
              </a:ext>
            </a:extLst>
          </p:cNvPr>
          <p:cNvSpPr/>
          <p:nvPr/>
        </p:nvSpPr>
        <p:spPr>
          <a:xfrm>
            <a:off x="7149916" y="4369155"/>
            <a:ext cx="1033964" cy="558637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BC6C11B-AE06-D679-EC5F-413D211E7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82" y="267380"/>
            <a:ext cx="3498053" cy="578214"/>
          </a:xfrm>
        </p:spPr>
        <p:txBody>
          <a:bodyPr/>
          <a:lstStyle/>
          <a:p>
            <a:pPr algn="ctr"/>
            <a:r>
              <a:rPr lang="nl-NL" dirty="0" err="1"/>
              <a:t>Alignment-algorithm</a:t>
            </a:r>
            <a:r>
              <a:rPr lang="nl-NL" dirty="0"/>
              <a:t> (</a:t>
            </a:r>
            <a:r>
              <a:rPr lang="nl-NL" dirty="0" err="1"/>
              <a:t>Polygon-to-Polygon</a:t>
            </a:r>
            <a:r>
              <a:rPr lang="nl-NL" dirty="0"/>
              <a:t>)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06030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382F0-3344-0534-DFBA-F9FE9A36E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al 9">
            <a:extLst>
              <a:ext uri="{FF2B5EF4-FFF2-40B4-BE49-F238E27FC236}">
                <a16:creationId xmlns:a16="http://schemas.microsoft.com/office/drawing/2014/main" id="{0798E350-906E-344E-5FBF-E3B4CC75DEAB}"/>
              </a:ext>
            </a:extLst>
          </p:cNvPr>
          <p:cNvSpPr/>
          <p:nvPr/>
        </p:nvSpPr>
        <p:spPr>
          <a:xfrm>
            <a:off x="6483095" y="112649"/>
            <a:ext cx="2770515" cy="484632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11E50DD-A5EB-E7C7-5B94-5903C77D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82" y="267380"/>
            <a:ext cx="3498053" cy="578214"/>
          </a:xfrm>
        </p:spPr>
        <p:txBody>
          <a:bodyPr/>
          <a:lstStyle/>
          <a:p>
            <a:pPr algn="ctr"/>
            <a:r>
              <a:rPr lang="nl-NL" dirty="0" err="1"/>
              <a:t>Alignment-algorithm</a:t>
            </a:r>
            <a:r>
              <a:rPr lang="nl-NL" dirty="0"/>
              <a:t> (</a:t>
            </a:r>
            <a:r>
              <a:rPr lang="nl-NL" dirty="0" err="1"/>
              <a:t>Polygon-to-Polygon</a:t>
            </a:r>
            <a:r>
              <a:rPr lang="nl-NL" dirty="0"/>
              <a:t>)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5F4EC-CB8D-55C0-5A39-220AFC811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4486" y="458824"/>
            <a:ext cx="6317695" cy="1729152"/>
          </a:xfrm>
        </p:spPr>
        <p:txBody>
          <a:bodyPr>
            <a:normAutofit/>
          </a:bodyPr>
          <a:lstStyle/>
          <a:p>
            <a:r>
              <a:rPr lang="nl-NL" dirty="0"/>
              <a:t>“Wat is nu de juiste ‘relevante afstand’?”</a:t>
            </a:r>
          </a:p>
          <a:p>
            <a:pPr marL="0" indent="0">
              <a:buNone/>
            </a:pPr>
            <a:endParaRPr lang="nl-NL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nl-NL" dirty="0">
                <a:solidFill>
                  <a:srgbClr val="00B050"/>
                </a:solidFill>
                <a:sym typeface="Wingdings" panose="05000000000000000000" pitchFamily="2" charset="2"/>
              </a:rPr>
              <a:t>’</a:t>
            </a:r>
            <a:r>
              <a:rPr lang="nl-NL" dirty="0" err="1">
                <a:solidFill>
                  <a:srgbClr val="00B050"/>
                </a:solidFill>
                <a:sym typeface="Wingdings" panose="05000000000000000000" pitchFamily="2" charset="2"/>
              </a:rPr>
              <a:t>brdr</a:t>
            </a:r>
            <a:r>
              <a:rPr lang="nl-NL" dirty="0">
                <a:solidFill>
                  <a:srgbClr val="00B050"/>
                </a:solidFill>
                <a:sym typeface="Wingdings" panose="05000000000000000000" pitchFamily="2" charset="2"/>
              </a:rPr>
              <a:t>’ doet dat voor u! </a:t>
            </a:r>
          </a:p>
          <a:p>
            <a:pPr marL="0" indent="0">
              <a:buNone/>
            </a:pPr>
            <a:endParaRPr dirty="0"/>
          </a:p>
        </p:txBody>
      </p:sp>
      <p:sp>
        <p:nvSpPr>
          <p:cNvPr id="5" name="Vermenigvuldigingsteken 4">
            <a:extLst>
              <a:ext uri="{FF2B5EF4-FFF2-40B4-BE49-F238E27FC236}">
                <a16:creationId xmlns:a16="http://schemas.microsoft.com/office/drawing/2014/main" id="{ACFB3DAD-CFDE-AD5D-5099-5F7512252AF4}"/>
              </a:ext>
            </a:extLst>
          </p:cNvPr>
          <p:cNvSpPr/>
          <p:nvPr/>
        </p:nvSpPr>
        <p:spPr>
          <a:xfrm>
            <a:off x="5514109" y="-238420"/>
            <a:ext cx="4009660" cy="1939612"/>
          </a:xfrm>
          <a:prstGeom prst="mathMultiply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7" name="Afbeelding 6" descr="Afbeelding met tekst, schermopname, diagram, lijn&#10;&#10;Door AI gegenereerde inhoud is mogelijk onjuist.">
            <a:extLst>
              <a:ext uri="{FF2B5EF4-FFF2-40B4-BE49-F238E27FC236}">
                <a16:creationId xmlns:a16="http://schemas.microsoft.com/office/drawing/2014/main" id="{E4496DE0-361F-B7CD-3A7A-64EA8D7EC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14" y="2187976"/>
            <a:ext cx="7620000" cy="381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DBD4F3F1-0F1E-F8A3-0F96-CDA391E24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5955" y="964343"/>
            <a:ext cx="2404906" cy="20135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CBE27934-5B2F-5385-CF53-929A79742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6989" y="4198853"/>
            <a:ext cx="2243872" cy="19277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Arrow: Right 3">
            <a:extLst>
              <a:ext uri="{FF2B5EF4-FFF2-40B4-BE49-F238E27FC236}">
                <a16:creationId xmlns:a16="http://schemas.microsoft.com/office/drawing/2014/main" id="{84B4BB7C-6316-0A73-66CF-011FC88D7039}"/>
              </a:ext>
            </a:extLst>
          </p:cNvPr>
          <p:cNvSpPr/>
          <p:nvPr/>
        </p:nvSpPr>
        <p:spPr>
          <a:xfrm rot="16200000" flipH="1">
            <a:off x="9897475" y="3263007"/>
            <a:ext cx="1102900" cy="76879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PREDICTION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@ 4.8m</a:t>
            </a:r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479CE4F0-FEFF-C5E6-B531-EC916CBA2940}"/>
              </a:ext>
            </a:extLst>
          </p:cNvPr>
          <p:cNvSpPr/>
          <p:nvPr/>
        </p:nvSpPr>
        <p:spPr>
          <a:xfrm>
            <a:off x="6172200" y="3792769"/>
            <a:ext cx="1184564" cy="40608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314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30BEE-9FBA-5D07-6190-F3FD1D4D3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al 9">
            <a:extLst>
              <a:ext uri="{FF2B5EF4-FFF2-40B4-BE49-F238E27FC236}">
                <a16:creationId xmlns:a16="http://schemas.microsoft.com/office/drawing/2014/main" id="{F4F2EC6E-6451-3F1E-6A65-35F9B3643B20}"/>
              </a:ext>
            </a:extLst>
          </p:cNvPr>
          <p:cNvSpPr/>
          <p:nvPr/>
        </p:nvSpPr>
        <p:spPr>
          <a:xfrm>
            <a:off x="8083296" y="210312"/>
            <a:ext cx="1591056" cy="484632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679CB0-6CFC-47EF-636D-F8EC73956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82" y="267380"/>
            <a:ext cx="3498053" cy="578214"/>
          </a:xfrm>
        </p:spPr>
        <p:txBody>
          <a:bodyPr/>
          <a:lstStyle/>
          <a:p>
            <a:pPr algn="ctr"/>
            <a:r>
              <a:rPr lang="nl-NL" dirty="0" err="1"/>
              <a:t>Alignment-algorithm</a:t>
            </a:r>
            <a:r>
              <a:rPr lang="nl-NL" dirty="0"/>
              <a:t> (</a:t>
            </a:r>
            <a:r>
              <a:rPr lang="nl-NL" dirty="0" err="1"/>
              <a:t>Polygon-to-Polygon</a:t>
            </a:r>
            <a:r>
              <a:rPr lang="nl-NL" dirty="0"/>
              <a:t>)</a:t>
            </a:r>
            <a:endParaRPr lang="nl-BE" dirty="0"/>
          </a:p>
        </p:txBody>
      </p:sp>
      <p:pic>
        <p:nvPicPr>
          <p:cNvPr id="6" name="Afbeelding 5" descr="Afbeelding met tekst, diagram, lijn, schermopname&#10;&#10;Door AI gegenereerde inhoud is mogelijk onjuist.">
            <a:extLst>
              <a:ext uri="{FF2B5EF4-FFF2-40B4-BE49-F238E27FC236}">
                <a16:creationId xmlns:a16="http://schemas.microsoft.com/office/drawing/2014/main" id="{80F89911-415C-AD00-F747-E907D53C4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53" y="2305988"/>
            <a:ext cx="7357095" cy="41383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Arrow: Right 3">
            <a:extLst>
              <a:ext uri="{FF2B5EF4-FFF2-40B4-BE49-F238E27FC236}">
                <a16:creationId xmlns:a16="http://schemas.microsoft.com/office/drawing/2014/main" id="{8C11CFA9-AE80-4A19-4995-A6FBEDB8E6C1}"/>
              </a:ext>
            </a:extLst>
          </p:cNvPr>
          <p:cNvSpPr/>
          <p:nvPr/>
        </p:nvSpPr>
        <p:spPr>
          <a:xfrm rot="16200000" flipH="1">
            <a:off x="8327374" y="3439323"/>
            <a:ext cx="1102900" cy="768792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PREDICTION 1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@ 2.8m</a:t>
            </a:r>
          </a:p>
        </p:txBody>
      </p:sp>
      <p:sp>
        <p:nvSpPr>
          <p:cNvPr id="23" name="Arrow: Right 3">
            <a:extLst>
              <a:ext uri="{FF2B5EF4-FFF2-40B4-BE49-F238E27FC236}">
                <a16:creationId xmlns:a16="http://schemas.microsoft.com/office/drawing/2014/main" id="{4589D2E6-D2CD-F6A3-58C3-45804D26A0CE}"/>
              </a:ext>
            </a:extLst>
          </p:cNvPr>
          <p:cNvSpPr/>
          <p:nvPr/>
        </p:nvSpPr>
        <p:spPr>
          <a:xfrm rot="16200000" flipH="1">
            <a:off x="10643236" y="3474596"/>
            <a:ext cx="1102901" cy="698247"/>
          </a:xfrm>
          <a:prstGeom prst="rightArrow">
            <a:avLst/>
          </a:prstGeom>
          <a:solidFill>
            <a:schemeClr val="accent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PREDICTION 2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@4.4m</a:t>
            </a: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79C3AA42-BF4C-DAD9-70B2-1DA3D42CE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9593" y="347314"/>
            <a:ext cx="2659927" cy="24929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D5CCDFFA-AB2A-A078-3053-7507407C3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6719" y="4408300"/>
            <a:ext cx="2061696" cy="21087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Afbeelding 26">
            <a:extLst>
              <a:ext uri="{FF2B5EF4-FFF2-40B4-BE49-F238E27FC236}">
                <a16:creationId xmlns:a16="http://schemas.microsoft.com/office/drawing/2014/main" id="{04D6EB96-70E2-7F16-5B62-A87C42A18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8286" y="4418691"/>
            <a:ext cx="2152953" cy="21087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3" name="Ovaal 32">
            <a:extLst>
              <a:ext uri="{FF2B5EF4-FFF2-40B4-BE49-F238E27FC236}">
                <a16:creationId xmlns:a16="http://schemas.microsoft.com/office/drawing/2014/main" id="{FAEA1719-66D1-CE15-6737-6FE1C0889830}"/>
              </a:ext>
            </a:extLst>
          </p:cNvPr>
          <p:cNvSpPr/>
          <p:nvPr/>
        </p:nvSpPr>
        <p:spPr>
          <a:xfrm>
            <a:off x="4911436" y="4416597"/>
            <a:ext cx="1184564" cy="406084"/>
          </a:xfrm>
          <a:prstGeom prst="ellipse">
            <a:avLst/>
          </a:prstGeom>
          <a:noFill/>
          <a:ln w="9525" cap="flat" cmpd="sng" algn="ctr">
            <a:solidFill>
              <a:srgbClr val="F38C4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4" name="Ovaal 33">
            <a:extLst>
              <a:ext uri="{FF2B5EF4-FFF2-40B4-BE49-F238E27FC236}">
                <a16:creationId xmlns:a16="http://schemas.microsoft.com/office/drawing/2014/main" id="{0D656ED1-5643-3F6B-8CC2-BAD16EB03CB0}"/>
              </a:ext>
            </a:extLst>
          </p:cNvPr>
          <p:cNvSpPr/>
          <p:nvPr/>
        </p:nvSpPr>
        <p:spPr>
          <a:xfrm>
            <a:off x="5727521" y="3823719"/>
            <a:ext cx="1184564" cy="40608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6355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3" grpId="0" animBg="1"/>
      <p:bldP spid="33" grpId="0" animBg="1"/>
      <p:bldP spid="3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FAB345-C168-816A-8F1E-F3556FB2D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PREDICTIES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BA684F8-6859-B251-B2DB-9E363C6A2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98" y="1016686"/>
            <a:ext cx="2709509" cy="1127031"/>
          </a:xfrm>
        </p:spPr>
        <p:txBody>
          <a:bodyPr>
            <a:normAutofit/>
          </a:bodyPr>
          <a:lstStyle/>
          <a:p>
            <a:r>
              <a:rPr lang="nl-NL" sz="1400" dirty="0"/>
              <a:t>Algoritme uitgevoerd met serie van ‘relevante afstanden’</a:t>
            </a:r>
          </a:p>
          <a:p>
            <a:pPr lvl="1"/>
            <a:r>
              <a:rPr lang="nl-NL" sz="1400" dirty="0"/>
              <a:t>0,0.1, 0.2, …1...1.9,2</a:t>
            </a:r>
          </a:p>
        </p:txBody>
      </p:sp>
      <p:pic>
        <p:nvPicPr>
          <p:cNvPr id="4098" name="Picture 2" descr="A screenshot of a graph&#10;&#10;Description automatically generated, Afbeelding">
            <a:extLst>
              <a:ext uri="{FF2B5EF4-FFF2-40B4-BE49-F238E27FC236}">
                <a16:creationId xmlns:a16="http://schemas.microsoft.com/office/drawing/2014/main" id="{3B022685-9480-5847-A806-9F89124AB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944" y="302479"/>
            <a:ext cx="9211056" cy="545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3">
            <a:extLst>
              <a:ext uri="{FF2B5EF4-FFF2-40B4-BE49-F238E27FC236}">
                <a16:creationId xmlns:a16="http://schemas.microsoft.com/office/drawing/2014/main" id="{B70FA014-0C06-B74F-5D64-731A0C0FB4BE}"/>
              </a:ext>
            </a:extLst>
          </p:cNvPr>
          <p:cNvSpPr/>
          <p:nvPr/>
        </p:nvSpPr>
        <p:spPr>
          <a:xfrm rot="5400000">
            <a:off x="5167295" y="492841"/>
            <a:ext cx="909482" cy="307848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Prediction 1</a:t>
            </a:r>
          </a:p>
        </p:txBody>
      </p:sp>
      <p:sp>
        <p:nvSpPr>
          <p:cNvPr id="7" name="Arrow: Right 3">
            <a:extLst>
              <a:ext uri="{FF2B5EF4-FFF2-40B4-BE49-F238E27FC236}">
                <a16:creationId xmlns:a16="http://schemas.microsoft.com/office/drawing/2014/main" id="{8A5A9D86-FD25-A6AB-7F54-D51B66B1BAC8}"/>
              </a:ext>
            </a:extLst>
          </p:cNvPr>
          <p:cNvSpPr/>
          <p:nvPr/>
        </p:nvSpPr>
        <p:spPr>
          <a:xfrm rot="5400000">
            <a:off x="3633959" y="3979529"/>
            <a:ext cx="1018070" cy="291084"/>
          </a:xfrm>
          <a:prstGeom prst="rightArrow">
            <a:avLst/>
          </a:prstGeom>
          <a:solidFill>
            <a:srgbClr val="F38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Prediction 1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F11E8B67-BE34-9CA2-5964-ACF2A6EE9488}"/>
              </a:ext>
            </a:extLst>
          </p:cNvPr>
          <p:cNvSpPr txBox="1"/>
          <p:nvPr/>
        </p:nvSpPr>
        <p:spPr>
          <a:xfrm>
            <a:off x="6004560" y="5571828"/>
            <a:ext cx="2948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ym typeface="Wingdings" panose="05000000000000000000" pitchFamily="2" charset="2"/>
              </a:rPr>
              <a:t></a:t>
            </a:r>
            <a:r>
              <a:rPr lang="nl-NL" dirty="0"/>
              <a:t>RELEVANTE AFSTAND(m)</a:t>
            </a:r>
            <a:r>
              <a:rPr lang="nl-NL" dirty="0">
                <a:sym typeface="Wingdings" panose="05000000000000000000" pitchFamily="2" charset="2"/>
              </a:rPr>
              <a:t></a:t>
            </a:r>
            <a:endParaRPr lang="nl-BE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AA604B18-2141-7EB8-58A9-3E1AA28BB665}"/>
              </a:ext>
            </a:extLst>
          </p:cNvPr>
          <p:cNvSpPr txBox="1"/>
          <p:nvPr/>
        </p:nvSpPr>
        <p:spPr>
          <a:xfrm rot="16200000">
            <a:off x="1641658" y="2716309"/>
            <a:ext cx="2475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ym typeface="Wingdings" panose="05000000000000000000" pitchFamily="2" charset="2"/>
              </a:rPr>
              <a:t>VERANDERING</a:t>
            </a:r>
            <a:r>
              <a:rPr lang="nl-NL" dirty="0"/>
              <a:t> (m²)</a:t>
            </a:r>
            <a:r>
              <a:rPr lang="nl-NL" dirty="0">
                <a:sym typeface="Wingdings" panose="05000000000000000000" pitchFamily="2" charset="2"/>
              </a:rPr>
              <a:t></a:t>
            </a:r>
            <a:endParaRPr lang="nl-BE" dirty="0"/>
          </a:p>
        </p:txBody>
      </p:sp>
      <p:sp>
        <p:nvSpPr>
          <p:cNvPr id="9" name="Arrow: Right 3">
            <a:extLst>
              <a:ext uri="{FF2B5EF4-FFF2-40B4-BE49-F238E27FC236}">
                <a16:creationId xmlns:a16="http://schemas.microsoft.com/office/drawing/2014/main" id="{16B17FD7-A094-C042-3067-9FE6F09B8951}"/>
              </a:ext>
            </a:extLst>
          </p:cNvPr>
          <p:cNvSpPr/>
          <p:nvPr/>
        </p:nvSpPr>
        <p:spPr>
          <a:xfrm rot="5400000">
            <a:off x="5829264" y="344042"/>
            <a:ext cx="909480" cy="3078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38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Prediction 2</a:t>
            </a:r>
          </a:p>
        </p:txBody>
      </p: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2FE0E6AB-A79A-F9F3-C907-E54F5AD038E4}"/>
              </a:ext>
            </a:extLst>
          </p:cNvPr>
          <p:cNvCxnSpPr>
            <a:cxnSpLocks/>
          </p:cNvCxnSpPr>
          <p:nvPr/>
        </p:nvCxnSpPr>
        <p:spPr>
          <a:xfrm>
            <a:off x="6272784" y="1490472"/>
            <a:ext cx="47091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>
            <a:extLst>
              <a:ext uri="{FF2B5EF4-FFF2-40B4-BE49-F238E27FC236}">
                <a16:creationId xmlns:a16="http://schemas.microsoft.com/office/drawing/2014/main" id="{ED4D4D2C-3D9E-80D4-84A1-EA5675FF3B0B}"/>
              </a:ext>
            </a:extLst>
          </p:cNvPr>
          <p:cNvSpPr txBox="1"/>
          <p:nvPr/>
        </p:nvSpPr>
        <p:spPr>
          <a:xfrm>
            <a:off x="8311896" y="1347812"/>
            <a:ext cx="1203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 err="1">
                <a:solidFill>
                  <a:srgbClr val="F38C4F"/>
                </a:solidFill>
              </a:rPr>
              <a:t>Prediction</a:t>
            </a:r>
            <a:r>
              <a:rPr lang="nl-NL" sz="1200" dirty="0">
                <a:solidFill>
                  <a:srgbClr val="F38C4F"/>
                </a:solidFill>
              </a:rPr>
              <a:t>-score</a:t>
            </a:r>
            <a:endParaRPr lang="nl-BE" sz="1200" dirty="0">
              <a:solidFill>
                <a:srgbClr val="F38C4F"/>
              </a:solidFill>
            </a:endParaRPr>
          </a:p>
        </p:txBody>
      </p:sp>
      <p:sp>
        <p:nvSpPr>
          <p:cNvPr id="15" name="Tijdelijke aanduiding voor inhoud 2">
            <a:extLst>
              <a:ext uri="{FF2B5EF4-FFF2-40B4-BE49-F238E27FC236}">
                <a16:creationId xmlns:a16="http://schemas.microsoft.com/office/drawing/2014/main" id="{B6FAABFE-6E1B-4EB5-4CE2-F7DE3BDDB42C}"/>
              </a:ext>
            </a:extLst>
          </p:cNvPr>
          <p:cNvSpPr txBox="1">
            <a:spLocks/>
          </p:cNvSpPr>
          <p:nvPr/>
        </p:nvSpPr>
        <p:spPr>
          <a:xfrm>
            <a:off x="175750" y="4019134"/>
            <a:ext cx="2104018" cy="95374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b="1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1pPr>
            <a:lvl2pPr marL="630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2pPr>
            <a:lvl3pPr marL="954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21004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400" dirty="0"/>
              <a:t>PREDICTIES= </a:t>
            </a:r>
            <a:r>
              <a:rPr lang="nl-NL" sz="1400" b="0" dirty="0"/>
              <a:t>‘Stabiele’ resultaten </a:t>
            </a:r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464A0EF4-524D-F6B8-BDE9-CC89629CF945}"/>
              </a:ext>
            </a:extLst>
          </p:cNvPr>
          <p:cNvSpPr txBox="1">
            <a:spLocks/>
          </p:cNvSpPr>
          <p:nvPr/>
        </p:nvSpPr>
        <p:spPr>
          <a:xfrm>
            <a:off x="175750" y="2433262"/>
            <a:ext cx="2104018" cy="168240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b="1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1pPr>
            <a:lvl2pPr marL="630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2pPr>
            <a:lvl3pPr marL="954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21004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400" dirty="0"/>
              <a:t>Meten van verandering (m²) = </a:t>
            </a:r>
            <a:r>
              <a:rPr lang="nl-NL" sz="1400" b="0" dirty="0"/>
              <a:t>Verschil in oppervlakte tussen origineel en resultaat</a:t>
            </a:r>
          </a:p>
        </p:txBody>
      </p:sp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6967AED2-7FC4-4250-F3A8-CDDABC42D7F1}"/>
              </a:ext>
            </a:extLst>
          </p:cNvPr>
          <p:cNvSpPr txBox="1">
            <a:spLocks/>
          </p:cNvSpPr>
          <p:nvPr/>
        </p:nvSpPr>
        <p:spPr>
          <a:xfrm>
            <a:off x="175750" y="4793157"/>
            <a:ext cx="2104018" cy="114800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b="1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1pPr>
            <a:lvl2pPr marL="630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2pPr>
            <a:lvl3pPr marL="954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21004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400" dirty="0"/>
              <a:t>PREDICTIE SCORE=</a:t>
            </a:r>
          </a:p>
          <a:p>
            <a:pPr marL="0" indent="0">
              <a:buNone/>
            </a:pPr>
            <a:r>
              <a:rPr lang="nl-NL" sz="1400" b="0" dirty="0"/>
              <a:t>Lengte van stabiliteit</a:t>
            </a:r>
            <a:endParaRPr lang="nl-BE" sz="1400" b="0" dirty="0"/>
          </a:p>
        </p:txBody>
      </p:sp>
    </p:spTree>
    <p:extLst>
      <p:ext uri="{BB962C8B-B14F-4D97-AF65-F5344CB8AC3E}">
        <p14:creationId xmlns:p14="http://schemas.microsoft.com/office/powerpoint/2010/main" val="207920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4" grpId="0"/>
      <p:bldP spid="8" grpId="0"/>
      <p:bldP spid="9" grpId="0" animBg="1"/>
      <p:bldP spid="14" grpId="0"/>
      <p:bldP spid="15" grpId="0"/>
      <p:bldP spid="16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9A353-8D9C-165D-CE81-31D069F83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OpenDomainStrategy</a:t>
            </a:r>
            <a:endParaRPr lang="nl-BE" dirty="0"/>
          </a:p>
        </p:txBody>
      </p:sp>
      <p:sp>
        <p:nvSpPr>
          <p:cNvPr id="9" name="Titel 8"/>
          <p:cNvSpPr txBox="1">
            <a:spLocks/>
          </p:cNvSpPr>
          <p:nvPr/>
        </p:nvSpPr>
        <p:spPr>
          <a:xfrm>
            <a:off x="5499462" y="272661"/>
            <a:ext cx="6175198" cy="1116000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nl-NL" sz="4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 met afbakening op Openbaar Domein ?</a:t>
            </a:r>
          </a:p>
        </p:txBody>
      </p:sp>
      <p:sp>
        <p:nvSpPr>
          <p:cNvPr id="10" name="Tijdelijke aanduiding voor inhoud 9"/>
          <p:cNvSpPr txBox="1">
            <a:spLocks/>
          </p:cNvSpPr>
          <p:nvPr/>
        </p:nvSpPr>
        <p:spPr>
          <a:xfrm>
            <a:off x="227702" y="1942891"/>
            <a:ext cx="3986489" cy="3871206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 b="1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1pPr>
            <a:lvl2pPr marL="630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2pPr>
            <a:lvl3pPr marL="954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21004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nl-BE" dirty="0">
                <a:latin typeface="Calibri" panose="020F0502020204030204" pitchFamily="34" charset="0"/>
                <a:cs typeface="Calibri" panose="020F0502020204030204" pitchFamily="34" charset="0"/>
              </a:rPr>
              <a:t>Afhankelijk van doelstelling/business</a:t>
            </a:r>
          </a:p>
          <a:p>
            <a:pPr lvl="1" fontAlgn="base"/>
            <a:r>
              <a:rPr lang="nl-BE" dirty="0">
                <a:latin typeface="Calibri" panose="020F0502020204030204" pitchFamily="34" charset="0"/>
                <a:cs typeface="Calibri" panose="020F0502020204030204" pitchFamily="34" charset="0"/>
              </a:rPr>
              <a:t>Ligt er business-data op OD?</a:t>
            </a:r>
          </a:p>
          <a:p>
            <a:pPr lvl="1" fontAlgn="base"/>
            <a:r>
              <a:rPr lang="nl-BE" dirty="0">
                <a:latin typeface="Calibri" panose="020F0502020204030204" pitchFamily="34" charset="0"/>
                <a:cs typeface="Calibri" panose="020F0502020204030204" pitchFamily="34" charset="0"/>
              </a:rPr>
              <a:t>Moet OD uitgesloten worden?</a:t>
            </a:r>
          </a:p>
          <a:p>
            <a:pPr lvl="1" fontAlgn="base"/>
            <a:r>
              <a:rPr lang="nl-BE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lvl="1" fontAlgn="base"/>
            <a:endParaRPr lang="nl-B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fontAlgn="base"/>
            <a:endParaRPr lang="nl-B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/>
            <a:r>
              <a:rPr lang="nl-BE" dirty="0">
                <a:latin typeface="Calibri" panose="020F0502020204030204" pitchFamily="34" charset="0"/>
                <a:cs typeface="Calibri" panose="020F0502020204030204" pitchFamily="34" charset="0"/>
              </a:rPr>
              <a:t>Verschillende strategieën mogelijk:</a:t>
            </a: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66731796-22ED-D716-42C3-63C34A6A1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7687" y="1479276"/>
            <a:ext cx="4024313" cy="5378724"/>
          </a:xfrm>
          <a:prstGeom prst="rect">
            <a:avLst/>
          </a:prstGeom>
        </p:spPr>
      </p:pic>
      <p:pic>
        <p:nvPicPr>
          <p:cNvPr id="11" name="Afbeelding 10" descr="Afbeelding met tekst, schermopname, Lettertype, lijn&#10;&#10;Door AI gegenereerde inhoud is mogelijk onjuist.">
            <a:extLst>
              <a:ext uri="{FF2B5EF4-FFF2-40B4-BE49-F238E27FC236}">
                <a16:creationId xmlns:a16="http://schemas.microsoft.com/office/drawing/2014/main" id="{F2728ECF-D392-5683-2C95-C790032CC77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7473"/>
          <a:stretch>
            <a:fillRect/>
          </a:stretch>
        </p:blipFill>
        <p:spPr>
          <a:xfrm>
            <a:off x="613406" y="5091419"/>
            <a:ext cx="3200948" cy="156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36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B81E0E-CF46-884A-24B3-A3F9EC0CC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491" y="347759"/>
            <a:ext cx="3510936" cy="2172364"/>
          </a:xfrm>
        </p:spPr>
        <p:txBody>
          <a:bodyPr/>
          <a:lstStyle/>
          <a:p>
            <a:pPr algn="ctr"/>
            <a:r>
              <a:rPr lang="nl-NL" dirty="0"/>
              <a:t>“Proefsessie </a:t>
            </a:r>
            <a:br>
              <a:rPr lang="nl-NL" dirty="0"/>
            </a:br>
            <a:r>
              <a:rPr lang="nl-NL" dirty="0" err="1"/>
              <a:t>brdrQ</a:t>
            </a:r>
            <a:r>
              <a:rPr lang="nl-NL" dirty="0"/>
              <a:t>-workshop”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2A109D9-9521-958C-5C72-5632DE8E2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47759"/>
            <a:ext cx="7442146" cy="5021909"/>
          </a:xfrm>
        </p:spPr>
        <p:txBody>
          <a:bodyPr>
            <a:normAutofit lnSpcReduction="10000"/>
          </a:bodyPr>
          <a:lstStyle/>
          <a:p>
            <a:r>
              <a:rPr lang="nl-NL" dirty="0"/>
              <a:t>‘Tour de </a:t>
            </a:r>
            <a:r>
              <a:rPr lang="nl-NL" dirty="0" err="1"/>
              <a:t>table</a:t>
            </a:r>
            <a:r>
              <a:rPr lang="nl-NL" dirty="0"/>
              <a:t>’</a:t>
            </a:r>
          </a:p>
          <a:p>
            <a:pPr lvl="1"/>
            <a:r>
              <a:rPr lang="nl-NL" dirty="0"/>
              <a:t>Wie, lokaal bestuur, functie?</a:t>
            </a:r>
          </a:p>
          <a:p>
            <a:pPr lvl="1"/>
            <a:r>
              <a:rPr lang="nl-NL" dirty="0"/>
              <a:t>ervaring met </a:t>
            </a:r>
            <a:r>
              <a:rPr lang="nl-NL" dirty="0" err="1"/>
              <a:t>brdrQ</a:t>
            </a:r>
            <a:r>
              <a:rPr lang="nl-NL" dirty="0"/>
              <a:t>?</a:t>
            </a:r>
          </a:p>
          <a:p>
            <a:pPr lvl="1"/>
            <a:r>
              <a:rPr lang="nl-NL" dirty="0"/>
              <a:t>Verwachtingen sessie?</a:t>
            </a:r>
          </a:p>
          <a:p>
            <a:r>
              <a:rPr lang="nl-NL" dirty="0"/>
              <a:t>Insteek:</a:t>
            </a:r>
          </a:p>
          <a:p>
            <a:pPr lvl="1"/>
            <a:r>
              <a:rPr lang="nl-NL" u="sng" dirty="0"/>
              <a:t>Feedback</a:t>
            </a:r>
            <a:r>
              <a:rPr lang="nl-NL" dirty="0"/>
              <a:t> op workshop:</a:t>
            </a:r>
          </a:p>
          <a:p>
            <a:pPr lvl="2"/>
            <a:r>
              <a:rPr lang="nl-NL" dirty="0"/>
              <a:t>Duidelijk? Wat wel, wat niet?</a:t>
            </a:r>
          </a:p>
          <a:p>
            <a:pPr lvl="1"/>
            <a:r>
              <a:rPr lang="nl-NL" dirty="0"/>
              <a:t>Sluit het aan bij gebruik  “Lokale Besturen”?</a:t>
            </a:r>
          </a:p>
          <a:p>
            <a:pPr lvl="3"/>
            <a:r>
              <a:rPr lang="nl-NL" dirty="0"/>
              <a:t>Wat zeker behouden?</a:t>
            </a:r>
          </a:p>
          <a:p>
            <a:pPr lvl="3"/>
            <a:r>
              <a:rPr lang="nl-NL" dirty="0"/>
              <a:t>Wat aanpassen/weglaten?</a:t>
            </a:r>
          </a:p>
          <a:p>
            <a:pPr lvl="3"/>
            <a:r>
              <a:rPr lang="nl-NL" dirty="0"/>
              <a:t>Meest interessante mogelijkheden/parameters?</a:t>
            </a:r>
          </a:p>
          <a:p>
            <a:pPr lvl="1"/>
            <a:r>
              <a:rPr lang="nl-NL" dirty="0"/>
              <a:t>Suggesties voor </a:t>
            </a:r>
            <a:r>
              <a:rPr lang="nl-NL" dirty="0" err="1"/>
              <a:t>brdrQ</a:t>
            </a:r>
            <a:r>
              <a:rPr lang="nl-NL" dirty="0"/>
              <a:t>: achteraf capteren</a:t>
            </a:r>
          </a:p>
          <a:p>
            <a:r>
              <a:rPr lang="nl-NL" dirty="0"/>
              <a:t>Verwachtingen:</a:t>
            </a:r>
          </a:p>
          <a:p>
            <a:pPr lvl="2"/>
            <a:endParaRPr lang="nl-BE" dirty="0"/>
          </a:p>
        </p:txBody>
      </p:sp>
      <p:pic>
        <p:nvPicPr>
          <p:cNvPr id="3074" name="Picture 2" descr="Experiment - Free education icons">
            <a:extLst>
              <a:ext uri="{FF2B5EF4-FFF2-40B4-BE49-F238E27FC236}">
                <a16:creationId xmlns:a16="http://schemas.microsoft.com/office/drawing/2014/main" id="{FA88B124-CEA4-3B1B-146D-72D51D885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31" y="3651890"/>
            <a:ext cx="2732551" cy="273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lugin icon">
            <a:extLst>
              <a:ext uri="{FF2B5EF4-FFF2-40B4-BE49-F238E27FC236}">
                <a16:creationId xmlns:a16="http://schemas.microsoft.com/office/drawing/2014/main" id="{A66D6ACB-C2FD-4FEC-FEA4-2AE39A602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462" y="1467266"/>
            <a:ext cx="877775" cy="84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A72F0A7-84BE-3CB7-B611-16C8932E4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851" y="1821981"/>
            <a:ext cx="679806" cy="65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53C696A1-A28C-2D60-7A54-0E1EE346498A}"/>
              </a:ext>
            </a:extLst>
          </p:cNvPr>
          <p:cNvSpPr txBox="1"/>
          <p:nvPr/>
        </p:nvSpPr>
        <p:spPr>
          <a:xfrm>
            <a:off x="5156075" y="5652088"/>
            <a:ext cx="2012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brdrQ</a:t>
            </a:r>
            <a:r>
              <a:rPr lang="nl-NL" dirty="0"/>
              <a:t> ‘lost alles op’</a:t>
            </a:r>
            <a:endParaRPr lang="nl-BE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EF7D3BD4-AE02-5B43-558F-3CEEB4656736}"/>
              </a:ext>
            </a:extLst>
          </p:cNvPr>
          <p:cNvSpPr txBox="1"/>
          <p:nvPr/>
        </p:nvSpPr>
        <p:spPr>
          <a:xfrm>
            <a:off x="7882435" y="5058383"/>
            <a:ext cx="32751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 err="1"/>
              <a:t>brdrQ</a:t>
            </a:r>
            <a:r>
              <a:rPr lang="nl-NL" dirty="0"/>
              <a:t> als </a:t>
            </a:r>
          </a:p>
          <a:p>
            <a:pPr algn="ctr"/>
            <a:r>
              <a:rPr lang="nl-NL" b="1" dirty="0"/>
              <a:t>ondersteuningstool</a:t>
            </a:r>
            <a:r>
              <a:rPr lang="nl-NL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Werklast verminderen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Focus op complexere gevallen</a:t>
            </a:r>
            <a:endParaRPr lang="nl-BE" dirty="0"/>
          </a:p>
        </p:txBody>
      </p:sp>
      <p:sp>
        <p:nvSpPr>
          <p:cNvPr id="6" name="Niet toegestaan-symbool 5">
            <a:extLst>
              <a:ext uri="{FF2B5EF4-FFF2-40B4-BE49-F238E27FC236}">
                <a16:creationId xmlns:a16="http://schemas.microsoft.com/office/drawing/2014/main" id="{4E1BBDDC-1ADD-ACBC-A73C-AA126C2DAF78}"/>
              </a:ext>
            </a:extLst>
          </p:cNvPr>
          <p:cNvSpPr/>
          <p:nvPr/>
        </p:nvSpPr>
        <p:spPr>
          <a:xfrm>
            <a:off x="4902741" y="5058383"/>
            <a:ext cx="2519464" cy="1614791"/>
          </a:xfrm>
          <a:prstGeom prst="noSmoking">
            <a:avLst/>
          </a:prstGeom>
          <a:solidFill>
            <a:srgbClr val="F29C9C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9" name="Cirkel: leeg 8">
            <a:extLst>
              <a:ext uri="{FF2B5EF4-FFF2-40B4-BE49-F238E27FC236}">
                <a16:creationId xmlns:a16="http://schemas.microsoft.com/office/drawing/2014/main" id="{A6D969C4-7561-94A9-7E93-5A14064CEEBF}"/>
              </a:ext>
            </a:extLst>
          </p:cNvPr>
          <p:cNvSpPr/>
          <p:nvPr/>
        </p:nvSpPr>
        <p:spPr>
          <a:xfrm>
            <a:off x="7597302" y="5058382"/>
            <a:ext cx="4182894" cy="1658601"/>
          </a:xfrm>
          <a:prstGeom prst="donu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550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55499E-0672-7C2E-8E41-485989B88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Andere parameters:</a:t>
            </a:r>
            <a:endParaRPr lang="nl-BE" dirty="0"/>
          </a:p>
        </p:txBody>
      </p:sp>
      <p:pic>
        <p:nvPicPr>
          <p:cNvPr id="5" name="Afbeelding 4" descr="Afbeelding met tekst, schermopname, nummer, Lettertype&#10;&#10;Door AI gegenereerde inhoud is mogelijk onjuist.">
            <a:extLst>
              <a:ext uri="{FF2B5EF4-FFF2-40B4-BE49-F238E27FC236}">
                <a16:creationId xmlns:a16="http://schemas.microsoft.com/office/drawing/2014/main" id="{A77E6DCB-02E7-E778-716E-D92791ED6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91" y="2107403"/>
            <a:ext cx="5324012" cy="4551509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89DDF97D-FB65-6F8A-AAF0-D97D47DA2F8C}"/>
              </a:ext>
            </a:extLst>
          </p:cNvPr>
          <p:cNvSpPr txBox="1"/>
          <p:nvPr/>
        </p:nvSpPr>
        <p:spPr>
          <a:xfrm>
            <a:off x="1685108" y="1388661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FEATURE ALIGNER</a:t>
            </a:r>
            <a:endParaRPr lang="nl-BE" b="1" dirty="0"/>
          </a:p>
        </p:txBody>
      </p:sp>
      <p:pic>
        <p:nvPicPr>
          <p:cNvPr id="8" name="Afbeelding 7" descr="Afbeelding met tekst, schermopname, Lettertype, nummer&#10;&#10;Door AI gegenereerde inhoud is mogelijk onjuist.">
            <a:extLst>
              <a:ext uri="{FF2B5EF4-FFF2-40B4-BE49-F238E27FC236}">
                <a16:creationId xmlns:a16="http://schemas.microsoft.com/office/drawing/2014/main" id="{6846B018-6471-4170-2615-667823BE7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328" y="1509765"/>
            <a:ext cx="3400900" cy="2191056"/>
          </a:xfrm>
          <a:prstGeom prst="rect">
            <a:avLst/>
          </a:prstGeom>
        </p:spPr>
      </p:pic>
      <p:pic>
        <p:nvPicPr>
          <p:cNvPr id="10" name="Afbeelding 9" descr="Afbeelding met tekst, schermopname, Lettertype, nummer&#10;&#10;Door AI gegenereerde inhoud is mogelijk onjuist.">
            <a:extLst>
              <a:ext uri="{FF2B5EF4-FFF2-40B4-BE49-F238E27FC236}">
                <a16:creationId xmlns:a16="http://schemas.microsoft.com/office/drawing/2014/main" id="{C6BADA4A-5F44-CB2B-8FB8-183674553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6223" y="3700821"/>
            <a:ext cx="3439005" cy="2896004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5878F683-C6E1-1099-70BB-470F57082021}"/>
              </a:ext>
            </a:extLst>
          </p:cNvPr>
          <p:cNvSpPr txBox="1"/>
          <p:nvPr/>
        </p:nvSpPr>
        <p:spPr>
          <a:xfrm>
            <a:off x="8564483" y="877245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BULK ALIGNER</a:t>
            </a:r>
            <a:endParaRPr lang="nl-BE" b="1" dirty="0"/>
          </a:p>
        </p:txBody>
      </p:sp>
    </p:spTree>
    <p:extLst>
      <p:ext uri="{BB962C8B-B14F-4D97-AF65-F5344CB8AC3E}">
        <p14:creationId xmlns:p14="http://schemas.microsoft.com/office/powerpoint/2010/main" val="748508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4C5947-1A55-E77C-4AA8-9A06AFAAA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QGIS Processing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098117C-980B-B6CD-1506-A85097D35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47758"/>
            <a:ext cx="7220902" cy="5961601"/>
          </a:xfrm>
        </p:spPr>
        <p:txBody>
          <a:bodyPr>
            <a:normAutofit/>
          </a:bodyPr>
          <a:lstStyle/>
          <a:p>
            <a:r>
              <a:rPr lang="nl-NL" dirty="0"/>
              <a:t>Langlopende processen:</a:t>
            </a:r>
          </a:p>
          <a:p>
            <a:pPr lvl="1"/>
            <a:r>
              <a:rPr lang="nl-NL" dirty="0"/>
              <a:t> QGIS ‘reageert niet’ : UI ‘bevriest’</a:t>
            </a:r>
          </a:p>
          <a:p>
            <a:pPr lvl="1"/>
            <a:r>
              <a:rPr lang="nl-NL" dirty="0">
                <a:sym typeface="Wingdings" panose="05000000000000000000" pitchFamily="2" charset="2"/>
              </a:rPr>
              <a:t>’</a:t>
            </a:r>
            <a:r>
              <a:rPr lang="nl-NL" dirty="0" err="1">
                <a:sym typeface="Wingdings" panose="05000000000000000000" pitchFamily="2" charset="2"/>
              </a:rPr>
              <a:t>brdr</a:t>
            </a:r>
            <a:r>
              <a:rPr lang="nl-NL" dirty="0">
                <a:sym typeface="Wingdings" panose="05000000000000000000" pitchFamily="2" charset="2"/>
              </a:rPr>
              <a:t>’ rekent wel!</a:t>
            </a:r>
          </a:p>
          <a:p>
            <a:pPr lvl="1"/>
            <a:r>
              <a:rPr lang="nl-NL" dirty="0">
                <a:sym typeface="Wingdings" panose="05000000000000000000" pitchFamily="2" charset="2"/>
              </a:rPr>
              <a:t>Na berekening UI terug beschikbaar</a:t>
            </a:r>
          </a:p>
          <a:p>
            <a:r>
              <a:rPr lang="nl-NL" dirty="0">
                <a:sym typeface="Wingdings" panose="05000000000000000000" pitchFamily="2" charset="2"/>
              </a:rPr>
              <a:t>Tip:</a:t>
            </a:r>
          </a:p>
          <a:p>
            <a:pPr lvl="1"/>
            <a:r>
              <a:rPr lang="nl-NL" u="sng" dirty="0">
                <a:sym typeface="Wingdings" panose="05000000000000000000" pitchFamily="2" charset="2"/>
              </a:rPr>
              <a:t>Test</a:t>
            </a:r>
            <a:r>
              <a:rPr lang="nl-NL" dirty="0">
                <a:sym typeface="Wingdings" panose="05000000000000000000" pitchFamily="2" charset="2"/>
              </a:rPr>
              <a:t> eerst  je proces met een kleine subset:</a:t>
            </a:r>
          </a:p>
          <a:p>
            <a:pPr lvl="2"/>
            <a:r>
              <a:rPr lang="nl-NL" dirty="0">
                <a:sym typeface="Wingdings" panose="05000000000000000000" pitchFamily="2" charset="2"/>
              </a:rPr>
              <a:t>Beperk aantal features</a:t>
            </a:r>
          </a:p>
          <a:p>
            <a:pPr lvl="2"/>
            <a:r>
              <a:rPr lang="nl-NL" dirty="0">
                <a:sym typeface="Wingdings" panose="05000000000000000000" pitchFamily="2" charset="2"/>
              </a:rPr>
              <a:t>Haal grote geometrieën eruit</a:t>
            </a:r>
          </a:p>
          <a:p>
            <a:pPr lvl="1"/>
            <a:endParaRPr lang="nl-NL" dirty="0">
              <a:sym typeface="Wingdings" panose="05000000000000000000" pitchFamily="2" charset="2"/>
            </a:endParaRPr>
          </a:p>
          <a:p>
            <a:pPr lvl="1"/>
            <a:r>
              <a:rPr lang="nl-NL" dirty="0">
                <a:sym typeface="Wingdings" panose="05000000000000000000" pitchFamily="2" charset="2"/>
              </a:rPr>
              <a:t>Daarna </a:t>
            </a:r>
            <a:r>
              <a:rPr lang="nl-NL" u="sng" dirty="0">
                <a:sym typeface="Wingdings" panose="05000000000000000000" pitchFamily="2" charset="2"/>
              </a:rPr>
              <a:t>Volledige ‘run’:</a:t>
            </a:r>
          </a:p>
          <a:p>
            <a:pPr lvl="2"/>
            <a:r>
              <a:rPr lang="nl-NL" dirty="0">
                <a:sym typeface="Wingdings" panose="05000000000000000000" pitchFamily="2" charset="2"/>
              </a:rPr>
              <a:t>Middellang proces (10’-30’):</a:t>
            </a:r>
          </a:p>
          <a:p>
            <a:pPr lvl="2"/>
            <a:endParaRPr lang="nl-NL" dirty="0">
              <a:sym typeface="Wingdings" panose="05000000000000000000" pitchFamily="2" charset="2"/>
            </a:endParaRPr>
          </a:p>
          <a:p>
            <a:pPr lvl="2"/>
            <a:r>
              <a:rPr lang="nl-NL" dirty="0">
                <a:sym typeface="Wingdings" panose="05000000000000000000" pitchFamily="2" charset="2"/>
              </a:rPr>
              <a:t>Langer proces:</a:t>
            </a:r>
          </a:p>
          <a:p>
            <a:pPr marL="0" indent="0">
              <a:buNone/>
            </a:pPr>
            <a:endParaRPr lang="nl-NL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dirty="0">
              <a:sym typeface="Wingdings" panose="05000000000000000000" pitchFamily="2" charset="2"/>
            </a:endParaRPr>
          </a:p>
        </p:txBody>
      </p:sp>
      <p:pic>
        <p:nvPicPr>
          <p:cNvPr id="5" name="Afbeelding 4" descr="Afbeelding met tekst, elektronica, schermopname, software&#10;&#10;Door AI gegenereerde inhoud is mogelijk onjuist.">
            <a:extLst>
              <a:ext uri="{FF2B5EF4-FFF2-40B4-BE49-F238E27FC236}">
                <a16:creationId xmlns:a16="http://schemas.microsoft.com/office/drawing/2014/main" id="{F4D43442-F462-4076-AEEA-C77F938ADA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1481"/>
          <a:stretch>
            <a:fillRect/>
          </a:stretch>
        </p:blipFill>
        <p:spPr>
          <a:xfrm>
            <a:off x="118342" y="1815037"/>
            <a:ext cx="4095849" cy="43501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AF4ACA22-FEB0-996F-5CE0-D646542CCE77}"/>
              </a:ext>
            </a:extLst>
          </p:cNvPr>
          <p:cNvSpPr/>
          <p:nvPr/>
        </p:nvSpPr>
        <p:spPr>
          <a:xfrm>
            <a:off x="1627190" y="1632857"/>
            <a:ext cx="1463040" cy="679269"/>
          </a:xfrm>
          <a:prstGeom prst="roundRect">
            <a:avLst/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0" name="Graphic 9" descr="Slapen silhouet">
            <a:extLst>
              <a:ext uri="{FF2B5EF4-FFF2-40B4-BE49-F238E27FC236}">
                <a16:creationId xmlns:a16="http://schemas.microsoft.com/office/drawing/2014/main" id="{FB4EB2BD-5E59-0CDC-53ED-643CB80BE0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89692" y="4656904"/>
            <a:ext cx="1448673" cy="1448673"/>
          </a:xfrm>
          <a:prstGeom prst="rect">
            <a:avLst/>
          </a:prstGeom>
        </p:spPr>
      </p:pic>
      <p:pic>
        <p:nvPicPr>
          <p:cNvPr id="12" name="Graphic 11" descr="Koffie silhouet">
            <a:extLst>
              <a:ext uri="{FF2B5EF4-FFF2-40B4-BE49-F238E27FC236}">
                <a16:creationId xmlns:a16="http://schemas.microsoft.com/office/drawing/2014/main" id="{09455AB9-D930-A815-21C3-DA084D4BFB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62645" y="399013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790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0E239E-4A6F-273E-CE9A-F9C0B8A51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62" y="347759"/>
            <a:ext cx="5363201" cy="508639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dirty="0"/>
              <a:t>Andere </a:t>
            </a:r>
            <a:r>
              <a:rPr lang="nl-NL" dirty="0" err="1"/>
              <a:t>geometrytypes</a:t>
            </a:r>
            <a:r>
              <a:rPr lang="nl-NL" dirty="0"/>
              <a:t>?</a:t>
            </a:r>
            <a:br>
              <a:rPr lang="nl-NL" dirty="0"/>
            </a:br>
            <a:br>
              <a:rPr lang="nl-NL" dirty="0"/>
            </a:b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ADCF451-A586-2E12-7BAE-95EE42976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6138" y="809897"/>
            <a:ext cx="6779622" cy="5342709"/>
          </a:xfrm>
        </p:spPr>
        <p:txBody>
          <a:bodyPr>
            <a:normAutofit/>
          </a:bodyPr>
          <a:lstStyle/>
          <a:p>
            <a:pPr lvl="2"/>
            <a:r>
              <a:rPr lang="nl-NL" dirty="0"/>
              <a:t>Lijnen op polygonen</a:t>
            </a:r>
          </a:p>
          <a:p>
            <a:pPr lvl="2"/>
            <a:r>
              <a:rPr lang="nl-NL" dirty="0"/>
              <a:t>polygonen op lijnen</a:t>
            </a:r>
          </a:p>
          <a:p>
            <a:pPr lvl="2"/>
            <a:r>
              <a:rPr lang="nl-NL" dirty="0"/>
              <a:t>lijnen op lijnen</a:t>
            </a:r>
          </a:p>
          <a:p>
            <a:pPr lvl="2"/>
            <a:r>
              <a:rPr lang="nl-NL" dirty="0"/>
              <a:t>polygonen op punten</a:t>
            </a:r>
          </a:p>
          <a:p>
            <a:pPr lvl="2"/>
            <a:r>
              <a:rPr lang="nl-NL" dirty="0"/>
              <a:t>….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nl-BE" b="0" dirty="0" err="1">
                <a:sym typeface="Wingdings" panose="05000000000000000000" pitchFamily="2" charset="2"/>
              </a:rPr>
              <a:t>Generieker</a:t>
            </a:r>
            <a:r>
              <a:rPr lang="nl-BE" b="0" dirty="0">
                <a:sym typeface="Wingdings" panose="05000000000000000000" pitchFamily="2" charset="2"/>
              </a:rPr>
              <a:t> algoritme: </a:t>
            </a:r>
            <a:r>
              <a:rPr lang="nl-BE" b="0" u="sng" dirty="0" err="1">
                <a:sym typeface="Wingdings" panose="05000000000000000000" pitchFamily="2" charset="2"/>
              </a:rPr>
              <a:t>NetworkGeometryProcessor</a:t>
            </a:r>
            <a:r>
              <a:rPr lang="nl-BE" b="0" dirty="0">
                <a:sym typeface="Wingdings" panose="05000000000000000000" pitchFamily="2" charset="2"/>
              </a:rPr>
              <a:t>:</a:t>
            </a:r>
          </a:p>
          <a:p>
            <a:pPr lvl="1">
              <a:buFont typeface="Wingdings" panose="05000000000000000000" pitchFamily="2" charset="2"/>
              <a:buChar char="è"/>
            </a:pPr>
            <a:r>
              <a:rPr lang="nl-BE" dirty="0">
                <a:sym typeface="Wingdings" panose="05000000000000000000" pitchFamily="2" charset="2"/>
              </a:rPr>
              <a:t>Generiek – voor alle geometrie-types</a:t>
            </a:r>
          </a:p>
          <a:p>
            <a:pPr lvl="1">
              <a:buFont typeface="Wingdings" panose="05000000000000000000" pitchFamily="2" charset="2"/>
              <a:buChar char="è"/>
            </a:pPr>
            <a:r>
              <a:rPr lang="nl-BE" dirty="0" err="1">
                <a:sym typeface="Wingdings" panose="05000000000000000000" pitchFamily="2" charset="2"/>
              </a:rPr>
              <a:t>Graph</a:t>
            </a:r>
            <a:r>
              <a:rPr lang="nl-BE" dirty="0">
                <a:sym typeface="Wingdings" panose="05000000000000000000" pitchFamily="2" charset="2"/>
              </a:rPr>
              <a:t>-technologie</a:t>
            </a:r>
          </a:p>
          <a:p>
            <a:pPr lvl="1">
              <a:buFont typeface="Wingdings" panose="05000000000000000000" pitchFamily="2" charset="2"/>
              <a:buChar char="è"/>
            </a:pPr>
            <a:r>
              <a:rPr lang="nl-BE" dirty="0">
                <a:sym typeface="Wingdings" panose="05000000000000000000" pitchFamily="2" charset="2"/>
              </a:rPr>
              <a:t>Trager dan voorgaand algoritme voor polygonen-op-polygonen</a:t>
            </a:r>
          </a:p>
          <a:p>
            <a:pPr lvl="1">
              <a:buFont typeface="Wingdings" panose="05000000000000000000" pitchFamily="2" charset="2"/>
              <a:buChar char="è"/>
            </a:pPr>
            <a:r>
              <a:rPr lang="nl-BE" dirty="0">
                <a:sym typeface="Wingdings" panose="05000000000000000000" pitchFamily="2" charset="2"/>
              </a:rPr>
              <a:t>Predicties minder duidelijk</a:t>
            </a:r>
          </a:p>
          <a:p>
            <a:pPr lvl="1">
              <a:buFont typeface="Wingdings" panose="05000000000000000000" pitchFamily="2" charset="2"/>
              <a:buChar char="è"/>
            </a:pPr>
            <a:endParaRPr lang="nl-BE" dirty="0">
              <a:sym typeface="Wingdings" panose="05000000000000000000" pitchFamily="2" charset="2"/>
            </a:endParaRPr>
          </a:p>
          <a:p>
            <a:pPr marL="288000" lvl="1" indent="0">
              <a:buNone/>
            </a:pPr>
            <a:endParaRPr lang="nl-BE" dirty="0">
              <a:sym typeface="Wingdings" panose="05000000000000000000" pitchFamily="2" charset="2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A9949BDC-A67C-90E2-47F5-3397C2A2AC2E}"/>
              </a:ext>
            </a:extLst>
          </p:cNvPr>
          <p:cNvSpPr txBox="1"/>
          <p:nvPr/>
        </p:nvSpPr>
        <p:spPr>
          <a:xfrm>
            <a:off x="136262" y="3244334"/>
            <a:ext cx="40830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TIP: In </a:t>
            </a:r>
            <a:r>
              <a:rPr lang="nl-NL" b="1" dirty="0" err="1"/>
              <a:t>brdrQ</a:t>
            </a:r>
            <a:endParaRPr lang="nl-NL" b="1" dirty="0"/>
          </a:p>
          <a:p>
            <a:endParaRPr lang="nl-NL" b="1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Gebruik </a:t>
            </a:r>
            <a:r>
              <a:rPr lang="nl-NL" b="1" u="sng" dirty="0" err="1"/>
              <a:t>AlignerGeometryProcessor</a:t>
            </a:r>
            <a:r>
              <a:rPr lang="nl-NL" u="sng" dirty="0"/>
              <a:t>:</a:t>
            </a:r>
          </a:p>
          <a:p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Kiest snelste algoritme op basis van geometrietypes</a:t>
            </a:r>
            <a:endParaRPr lang="nl-BE" dirty="0"/>
          </a:p>
        </p:txBody>
      </p:sp>
      <p:pic>
        <p:nvPicPr>
          <p:cNvPr id="7" name="Afbeelding 6" descr="Afbeelding met tekst, schermopname, lijn, Lettertype&#10;&#10;Door AI gegenereerde inhoud is mogelijk onjuist.">
            <a:extLst>
              <a:ext uri="{FF2B5EF4-FFF2-40B4-BE49-F238E27FC236}">
                <a16:creationId xmlns:a16="http://schemas.microsoft.com/office/drawing/2014/main" id="{6F4478DC-C260-E4FE-2D60-F0969A30F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28" y="3683693"/>
            <a:ext cx="3667637" cy="5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33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6B1BFC-F7BC-599A-41FA-0A0A033B3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Use</a:t>
            </a:r>
            <a:r>
              <a:rPr lang="nl-NL" dirty="0"/>
              <a:t> case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16F55D6-9EE8-357B-5BFF-1F26830E0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Fietspad (LIJN) afstellen op GRB (Wegsegment / </a:t>
            </a:r>
            <a:r>
              <a:rPr lang="nl-NL" dirty="0" err="1"/>
              <a:t>Wegbaan</a:t>
            </a:r>
            <a:r>
              <a:rPr lang="nl-NL" dirty="0"/>
              <a:t>/ </a:t>
            </a:r>
            <a:r>
              <a:rPr lang="nl-NL" dirty="0" err="1"/>
              <a:t>Perceelsrand</a:t>
            </a:r>
            <a:r>
              <a:rPr lang="nl-NL" dirty="0"/>
              <a:t>/…)</a:t>
            </a:r>
            <a:endParaRPr lang="nl-BE" dirty="0"/>
          </a:p>
        </p:txBody>
      </p:sp>
      <p:pic>
        <p:nvPicPr>
          <p:cNvPr id="7" name="Afbeelding 6" descr="Afbeelding met tekst, kaart, Plan&#10;&#10;Door AI gegenereerde inhoud is mogelijk onjuist.">
            <a:extLst>
              <a:ext uri="{FF2B5EF4-FFF2-40B4-BE49-F238E27FC236}">
                <a16:creationId xmlns:a16="http://schemas.microsoft.com/office/drawing/2014/main" id="{1F98E458-A513-E551-5ADB-310C5A94A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26" y="1197351"/>
            <a:ext cx="5018774" cy="5046695"/>
          </a:xfrm>
          <a:prstGeom prst="rect">
            <a:avLst/>
          </a:prstGeom>
        </p:spPr>
      </p:pic>
      <p:pic>
        <p:nvPicPr>
          <p:cNvPr id="8" name="Afbeelding 7" descr="Afbeelding met tekst, diagram, lijn, Perceel&#10;&#10;Door AI gegenereerde inhoud is mogelijk onjuist.">
            <a:extLst>
              <a:ext uri="{FF2B5EF4-FFF2-40B4-BE49-F238E27FC236}">
                <a16:creationId xmlns:a16="http://schemas.microsoft.com/office/drawing/2014/main" id="{11A4BB67-F9F2-C485-7D5A-BC92748A7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854" y="1988712"/>
            <a:ext cx="8468444" cy="35285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1758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C8DA01-6962-2D9C-0CBB-7202FF3F7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Aan de slag!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BC786BC-04F9-3749-2296-3FD666D93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97" y="1601252"/>
            <a:ext cx="4242698" cy="4341332"/>
          </a:xfrm>
        </p:spPr>
        <p:txBody>
          <a:bodyPr>
            <a:normAutofit/>
          </a:bodyPr>
          <a:lstStyle/>
          <a:p>
            <a:r>
              <a:rPr lang="nl-NL" sz="1200" dirty="0"/>
              <a:t>Download project.zip:</a:t>
            </a:r>
          </a:p>
          <a:p>
            <a:pPr lvl="1"/>
            <a:r>
              <a:rPr lang="nl-NL" sz="1200" dirty="0">
                <a:hlinkClick r:id="rId2"/>
              </a:rPr>
              <a:t>https://github.com/OnroerendErfgoed/brdrQ</a:t>
            </a:r>
            <a:endParaRPr lang="nl-NL" sz="1200" dirty="0"/>
          </a:p>
          <a:p>
            <a:pPr lvl="1"/>
            <a:r>
              <a:rPr lang="nl-NL" sz="1200" dirty="0"/>
              <a:t>Folder  ‘workshop’&gt;&gt;’project.zip’</a:t>
            </a:r>
          </a:p>
          <a:p>
            <a:r>
              <a:rPr lang="nl-NL" sz="1200" dirty="0"/>
              <a:t>Unzip ‘project.zip’</a:t>
            </a:r>
          </a:p>
          <a:p>
            <a:r>
              <a:rPr lang="nl-NL" sz="1200" dirty="0"/>
              <a:t>Open QGIS-project ‘</a:t>
            </a:r>
            <a:r>
              <a:rPr lang="nl-NL" sz="1200" dirty="0" err="1"/>
              <a:t>brdr.qgz</a:t>
            </a:r>
            <a:r>
              <a:rPr lang="nl-NL" sz="1200" dirty="0"/>
              <a:t>’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24F9E5E-EED8-3905-9691-2476413CE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191" y="120735"/>
            <a:ext cx="3361839" cy="38486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25A6EEF8-E89D-6E92-6AFD-9B02BA6F3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1867" y="2045046"/>
            <a:ext cx="2773834" cy="27679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8A82AA89-A247-BA14-CC14-163AEE240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9266" y="4553291"/>
            <a:ext cx="6512201" cy="12028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B55FD392-49CC-259A-2801-C168D7E822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456" y="3272775"/>
            <a:ext cx="1082134" cy="312447"/>
          </a:xfrm>
          <a:prstGeom prst="rect">
            <a:avLst/>
          </a:prstGeom>
        </p:spPr>
      </p:pic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798F1E4F-B879-AD6A-3DAA-B0CA0342A6BE}"/>
              </a:ext>
            </a:extLst>
          </p:cNvPr>
          <p:cNvSpPr/>
          <p:nvPr/>
        </p:nvSpPr>
        <p:spPr>
          <a:xfrm>
            <a:off x="5884333" y="2413000"/>
            <a:ext cx="805134" cy="254000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hthoek: afgeronde hoeken 13">
            <a:extLst>
              <a:ext uri="{FF2B5EF4-FFF2-40B4-BE49-F238E27FC236}">
                <a16:creationId xmlns:a16="http://schemas.microsoft.com/office/drawing/2014/main" id="{CB3D516D-5F92-357C-14A9-73BF7660F4F9}"/>
              </a:ext>
            </a:extLst>
          </p:cNvPr>
          <p:cNvSpPr/>
          <p:nvPr/>
        </p:nvSpPr>
        <p:spPr>
          <a:xfrm>
            <a:off x="7086599" y="4186956"/>
            <a:ext cx="805134" cy="254000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hthoek: afgeronde hoeken 14">
            <a:extLst>
              <a:ext uri="{FF2B5EF4-FFF2-40B4-BE49-F238E27FC236}">
                <a16:creationId xmlns:a16="http://schemas.microsoft.com/office/drawing/2014/main" id="{3CFCE51A-6100-87FB-85B6-44EE7FD1629B}"/>
              </a:ext>
            </a:extLst>
          </p:cNvPr>
          <p:cNvSpPr/>
          <p:nvPr/>
        </p:nvSpPr>
        <p:spPr>
          <a:xfrm>
            <a:off x="10642599" y="5223933"/>
            <a:ext cx="338668" cy="211667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52118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405838-158F-FE8D-6196-FE1961637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Testdataset</a:t>
            </a:r>
            <a:br>
              <a:rPr lang="nl-NL" dirty="0"/>
            </a:br>
            <a:r>
              <a:rPr lang="nl-NL" dirty="0"/>
              <a:t>Boom– clusters 2019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C63F59B-B15E-B78C-E1E3-9BE04D9AB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47759"/>
            <a:ext cx="7220902" cy="2290938"/>
          </a:xfrm>
        </p:spPr>
        <p:txBody>
          <a:bodyPr/>
          <a:lstStyle/>
          <a:p>
            <a:r>
              <a:rPr lang="nl-NL" dirty="0"/>
              <a:t>Hoe opgebouwd: </a:t>
            </a:r>
          </a:p>
          <a:p>
            <a:pPr lvl="1"/>
            <a:r>
              <a:rPr lang="nl-NL" dirty="0"/>
              <a:t>Percelen uit 2019; aansluitende percelen </a:t>
            </a:r>
            <a:r>
              <a:rPr lang="nl-NL" dirty="0" err="1"/>
              <a:t>gemerged</a:t>
            </a:r>
            <a:r>
              <a:rPr lang="nl-NL" dirty="0"/>
              <a:t> tot dossiercontour</a:t>
            </a:r>
          </a:p>
          <a:p>
            <a:r>
              <a:rPr lang="nl-NL" dirty="0" err="1"/>
              <a:t>Predictions</a:t>
            </a:r>
            <a:r>
              <a:rPr lang="nl-NL" dirty="0"/>
              <a:t> ~2-3 minuten</a:t>
            </a:r>
          </a:p>
          <a:p>
            <a:r>
              <a:rPr lang="nl-NL" dirty="0"/>
              <a:t>No </a:t>
            </a:r>
            <a:r>
              <a:rPr lang="nl-NL" dirty="0" err="1"/>
              <a:t>Predictions</a:t>
            </a:r>
            <a:r>
              <a:rPr lang="nl-NL" dirty="0"/>
              <a:t>:  &lt;1 minuut</a:t>
            </a:r>
            <a:endParaRPr lang="nl-BE" dirty="0"/>
          </a:p>
        </p:txBody>
      </p:sp>
      <p:pic>
        <p:nvPicPr>
          <p:cNvPr id="7" name="Afbeelding 6" descr="Afbeelding met tekst, Lettertype, schermopname&#10;&#10;Door AI gegenereerde inhoud is mogelijk onjuist.">
            <a:extLst>
              <a:ext uri="{FF2B5EF4-FFF2-40B4-BE49-F238E27FC236}">
                <a16:creationId xmlns:a16="http://schemas.microsoft.com/office/drawing/2014/main" id="{5CEA0FCC-C506-5AEA-1328-3D5533400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0" y="3383217"/>
            <a:ext cx="3360627" cy="1999882"/>
          </a:xfrm>
          <a:prstGeom prst="rect">
            <a:avLst/>
          </a:prstGeom>
        </p:spPr>
      </p:pic>
      <p:pic>
        <p:nvPicPr>
          <p:cNvPr id="6" name="Afbeelding 5" descr="Afbeelding met tekst, kaart, Plan, diagram&#10;&#10;Door AI gegenereerde inhoud is mogelijk onjuist.">
            <a:extLst>
              <a:ext uri="{FF2B5EF4-FFF2-40B4-BE49-F238E27FC236}">
                <a16:creationId xmlns:a16="http://schemas.microsoft.com/office/drawing/2014/main" id="{F605512B-8798-81CE-E8FF-C77BB89C3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233" y="2682372"/>
            <a:ext cx="6084939" cy="382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20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7F1C64-CEA2-B0AE-2E59-B002A098B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Use</a:t>
            </a:r>
            <a:r>
              <a:rPr lang="nl-NL" dirty="0"/>
              <a:t> Cases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06BD920-6C7C-34B3-42AF-ACC3E5CC8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Individuele dossiercontour afstemmen op percelen</a:t>
            </a:r>
          </a:p>
          <a:p>
            <a:r>
              <a:rPr lang="nl-NL" dirty="0"/>
              <a:t>Dossiercontour afstemmen op gebouw</a:t>
            </a:r>
          </a:p>
          <a:p>
            <a:r>
              <a:rPr lang="nl-NL" dirty="0"/>
              <a:t>Afwijkingen zoeken in een dataset</a:t>
            </a:r>
          </a:p>
          <a:p>
            <a:r>
              <a:rPr lang="nl-NL" dirty="0"/>
              <a:t>Versiebeheer: Nakijken veranderingen</a:t>
            </a:r>
          </a:p>
          <a:p>
            <a:r>
              <a:rPr lang="nl-NL" dirty="0"/>
              <a:t>Alle afbakeningen zoeken die niet veranderd zijn</a:t>
            </a:r>
          </a:p>
          <a:p>
            <a:r>
              <a:rPr lang="nl-NL" dirty="0"/>
              <a:t>Alle Openbaar Domein verwijderen uit dataset</a:t>
            </a:r>
          </a:p>
          <a:p>
            <a:r>
              <a:rPr lang="nl-NL" dirty="0"/>
              <a:t>Ruw ingetekende dossiers afstemmen op GRB</a:t>
            </a:r>
          </a:p>
          <a:p>
            <a:r>
              <a:rPr lang="nl-NL" dirty="0"/>
              <a:t>Fietspaden verleggen naar perceelsgrens, </a:t>
            </a:r>
            <a:r>
              <a:rPr lang="nl-NL" dirty="0" err="1"/>
              <a:t>wegbaan</a:t>
            </a:r>
            <a:r>
              <a:rPr lang="nl-NL" dirty="0"/>
              <a:t>, wegsegment,…</a:t>
            </a:r>
          </a:p>
          <a:p>
            <a:r>
              <a:rPr lang="nl-NL" dirty="0" err="1"/>
              <a:t>Alignering</a:t>
            </a:r>
            <a:r>
              <a:rPr lang="nl-NL" dirty="0"/>
              <a:t> op GRB na Lambert 2008-transformatie</a:t>
            </a:r>
          </a:p>
        </p:txBody>
      </p:sp>
    </p:spTree>
    <p:extLst>
      <p:ext uri="{BB962C8B-B14F-4D97-AF65-F5344CB8AC3E}">
        <p14:creationId xmlns:p14="http://schemas.microsoft.com/office/powerpoint/2010/main" val="22950208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6929C6-0890-583E-4F3D-7E3DECA88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QGIS </a:t>
            </a:r>
            <a:r>
              <a:rPr lang="nl-NL" dirty="0" err="1"/>
              <a:t>ModelBuilder</a:t>
            </a: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6462335-5EFA-5BFE-20C7-91CB157C4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69" y="2778438"/>
            <a:ext cx="6463610" cy="33986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60E41DEB-F1E2-888E-BAE7-DC7D34FB9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1897" y="2250011"/>
            <a:ext cx="4232387" cy="44554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C3CAAC4A-C19E-B8C5-0005-35F7040B12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569" y="5775835"/>
            <a:ext cx="1686160" cy="295316"/>
          </a:xfrm>
          <a:prstGeom prst="rect">
            <a:avLst/>
          </a:prstGeom>
        </p:spPr>
      </p:pic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E8C695AF-B145-A62C-099C-A77B48083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680936"/>
            <a:ext cx="7324691" cy="1064737"/>
          </a:xfrm>
        </p:spPr>
        <p:txBody>
          <a:bodyPr vert="horz" lIns="0" tIns="45720" rIns="0" bIns="45720" rtlCol="0" anchor="t">
            <a:normAutofit/>
          </a:bodyPr>
          <a:lstStyle/>
          <a:p>
            <a:pPr marL="287655" indent="-287655"/>
            <a:r>
              <a:rPr lang="nl-NL" sz="1600" dirty="0" err="1">
                <a:latin typeface="Plus Jakarta Sans"/>
                <a:cs typeface="Plus Jakarta Sans"/>
              </a:rPr>
              <a:t>brdQ</a:t>
            </a:r>
            <a:r>
              <a:rPr lang="nl-NL" sz="1600" dirty="0">
                <a:latin typeface="Plus Jakarta Sans"/>
                <a:cs typeface="Plus Jakarta Sans"/>
              </a:rPr>
              <a:t>-processing tools te  gebruiken binnen eigen QGIS Model (flow)</a:t>
            </a:r>
          </a:p>
          <a:p>
            <a:pPr marL="630555" lvl="1" indent="-287655"/>
            <a:r>
              <a:rPr lang="nl-NL" sz="1200" dirty="0" err="1">
                <a:latin typeface="Plus Jakarta Sans"/>
                <a:cs typeface="Plus Jakarta Sans"/>
              </a:rPr>
              <a:t>Bvb</a:t>
            </a:r>
            <a:r>
              <a:rPr lang="nl-NL" sz="1200" dirty="0">
                <a:latin typeface="Plus Jakarta Sans"/>
                <a:cs typeface="Plus Jakarta Sans"/>
              </a:rPr>
              <a:t> output van </a:t>
            </a:r>
            <a:r>
              <a:rPr lang="nl-NL" sz="1200" dirty="0" err="1">
                <a:latin typeface="Plus Jakarta Sans"/>
                <a:cs typeface="Plus Jakarta Sans"/>
              </a:rPr>
              <a:t>brdrQ</a:t>
            </a:r>
            <a:r>
              <a:rPr lang="nl-NL" sz="1200" dirty="0">
                <a:latin typeface="Plus Jakarta Sans"/>
                <a:cs typeface="Plus Jakarta Sans"/>
              </a:rPr>
              <a:t> GRB Bulk </a:t>
            </a:r>
            <a:r>
              <a:rPr lang="nl-NL" sz="1200" dirty="0" err="1">
                <a:latin typeface="Plus Jakarta Sans"/>
                <a:cs typeface="Plus Jakarta Sans"/>
              </a:rPr>
              <a:t>aligner</a:t>
            </a:r>
            <a:r>
              <a:rPr lang="nl-NL" sz="1200" dirty="0">
                <a:latin typeface="Plus Jakarta Sans"/>
                <a:cs typeface="Plus Jakarta Sans"/>
              </a:rPr>
              <a:t>  opsplitsen in meerdere lagen:  OK, te controleren,…</a:t>
            </a:r>
            <a:endParaRPr lang="en-US" dirty="0">
              <a:latin typeface="Plus Jakarta Sans"/>
              <a:cs typeface="Plus Jakarta Sans"/>
            </a:endParaRPr>
          </a:p>
          <a:p>
            <a:pPr marL="0" indent="0">
              <a:buNone/>
            </a:pPr>
            <a:endParaRPr lang="en-US" dirty="0">
              <a:latin typeface="Plus Jakarta Sans"/>
              <a:cs typeface="Plus Jakarta Sans"/>
            </a:endParaRP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1CF5E3E2-70B0-CF9F-E679-D0194EF26D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9607" y="1594634"/>
            <a:ext cx="2575783" cy="655377"/>
          </a:xfrm>
          <a:prstGeom prst="rect">
            <a:avLst/>
          </a:prstGeom>
        </p:spPr>
      </p:pic>
      <p:sp>
        <p:nvSpPr>
          <p:cNvPr id="15" name="Rechthoek: afgeronde hoeken 14">
            <a:extLst>
              <a:ext uri="{FF2B5EF4-FFF2-40B4-BE49-F238E27FC236}">
                <a16:creationId xmlns:a16="http://schemas.microsoft.com/office/drawing/2014/main" id="{CCA814AF-DDD8-86DB-F29C-47538CFF47AC}"/>
              </a:ext>
            </a:extLst>
          </p:cNvPr>
          <p:cNvSpPr/>
          <p:nvPr/>
        </p:nvSpPr>
        <p:spPr>
          <a:xfrm>
            <a:off x="2002729" y="3599234"/>
            <a:ext cx="1966156" cy="856034"/>
          </a:xfrm>
          <a:prstGeom prst="round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Pijl: omlaag 15">
            <a:extLst>
              <a:ext uri="{FF2B5EF4-FFF2-40B4-BE49-F238E27FC236}">
                <a16:creationId xmlns:a16="http://schemas.microsoft.com/office/drawing/2014/main" id="{66059836-ABD7-AB2A-9E5A-6ED39DE8A031}"/>
              </a:ext>
            </a:extLst>
          </p:cNvPr>
          <p:cNvSpPr/>
          <p:nvPr/>
        </p:nvSpPr>
        <p:spPr>
          <a:xfrm rot="2688606">
            <a:off x="4349227" y="2103844"/>
            <a:ext cx="601506" cy="150157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80190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402EFD8-4EC1-DF6A-53B8-2BD987D4C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757" y="525269"/>
            <a:ext cx="4051697" cy="6332731"/>
          </a:xfrm>
        </p:spPr>
        <p:txBody>
          <a:bodyPr>
            <a:normAutofit/>
          </a:bodyPr>
          <a:lstStyle/>
          <a:p>
            <a:r>
              <a:rPr lang="nl-NL" dirty="0" err="1"/>
              <a:t>brdrQ</a:t>
            </a:r>
            <a:r>
              <a:rPr lang="nl-NL" dirty="0"/>
              <a:t> &lt;&gt;operationele processen</a:t>
            </a:r>
          </a:p>
          <a:p>
            <a:r>
              <a:rPr lang="nl-NL" dirty="0"/>
              <a:t>Keuze is aan LB/ databeheerder</a:t>
            </a:r>
          </a:p>
          <a:p>
            <a:r>
              <a:rPr lang="nl-NL" dirty="0"/>
              <a:t>BULK-</a:t>
            </a:r>
            <a:r>
              <a:rPr lang="nl-NL" dirty="0" err="1"/>
              <a:t>Aligner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Wijzigt input niet</a:t>
            </a:r>
          </a:p>
          <a:p>
            <a:pPr lvl="1"/>
            <a:r>
              <a:rPr lang="nl-NL" dirty="0"/>
              <a:t>Maakt nieuwe lagen aan</a:t>
            </a:r>
          </a:p>
          <a:p>
            <a:r>
              <a:rPr lang="nl-NL" dirty="0" err="1"/>
              <a:t>brdrQ</a:t>
            </a:r>
            <a:r>
              <a:rPr lang="nl-NL" dirty="0"/>
              <a:t> Feature-</a:t>
            </a:r>
            <a:r>
              <a:rPr lang="nl-NL" dirty="0" err="1"/>
              <a:t>Aligner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Kan </a:t>
            </a:r>
            <a:r>
              <a:rPr lang="nl-NL" dirty="0" err="1"/>
              <a:t>datalaag</a:t>
            </a:r>
            <a:r>
              <a:rPr lang="nl-NL" dirty="0"/>
              <a:t> aanpassen</a:t>
            </a:r>
          </a:p>
          <a:p>
            <a:pPr lvl="1"/>
            <a:r>
              <a:rPr lang="nl-NL" dirty="0"/>
              <a:t>Handig, maar opletten met rechtstreekse connecties(!)</a:t>
            </a:r>
          </a:p>
          <a:p>
            <a:pPr lvl="1"/>
            <a:r>
              <a:rPr lang="nl-NL" dirty="0"/>
              <a:t>‘</a:t>
            </a:r>
            <a:r>
              <a:rPr lang="nl-NL" dirty="0" err="1"/>
              <a:t>brdrq_state</a:t>
            </a:r>
            <a:r>
              <a:rPr lang="nl-NL" dirty="0"/>
              <a:t>’(tekst) veld toevoegen voor feature-status</a:t>
            </a:r>
            <a:endParaRPr lang="nl-BE" dirty="0"/>
          </a:p>
        </p:txBody>
      </p:sp>
      <p:pic>
        <p:nvPicPr>
          <p:cNvPr id="5" name="Graphic 4" descr="Database met effen opvulling">
            <a:extLst>
              <a:ext uri="{FF2B5EF4-FFF2-40B4-BE49-F238E27FC236}">
                <a16:creationId xmlns:a16="http://schemas.microsoft.com/office/drawing/2014/main" id="{D4B39E27-E7F0-4995-D100-5181121CD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8379" y="710838"/>
            <a:ext cx="1728652" cy="1532708"/>
          </a:xfrm>
          <a:prstGeom prst="rect">
            <a:avLst/>
          </a:prstGeom>
        </p:spPr>
      </p:pic>
      <p:pic>
        <p:nvPicPr>
          <p:cNvPr id="7" name="Graphic 6" descr="Webontwerp met effen opvulling">
            <a:extLst>
              <a:ext uri="{FF2B5EF4-FFF2-40B4-BE49-F238E27FC236}">
                <a16:creationId xmlns:a16="http://schemas.microsoft.com/office/drawing/2014/main" id="{ED1846D8-7C78-2A32-378E-991C204E22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60779" y="0"/>
            <a:ext cx="1885406" cy="1885406"/>
          </a:xfrm>
          <a:prstGeom prst="rect">
            <a:avLst/>
          </a:prstGeom>
        </p:spPr>
      </p:pic>
      <p:pic>
        <p:nvPicPr>
          <p:cNvPr id="13" name="Afbeelding 12" descr="Afbeelding met tekst, schermopname, diagram, nummer&#10;&#10;Door AI gegenereerde inhoud is mogelijk onjuist.">
            <a:extLst>
              <a:ext uri="{FF2B5EF4-FFF2-40B4-BE49-F238E27FC236}">
                <a16:creationId xmlns:a16="http://schemas.microsoft.com/office/drawing/2014/main" id="{F77ED1D9-099C-2BA0-49C8-93F7892908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6454" y="4304030"/>
            <a:ext cx="3440632" cy="1843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Pijl: omhoog/omlaag 13">
            <a:extLst>
              <a:ext uri="{FF2B5EF4-FFF2-40B4-BE49-F238E27FC236}">
                <a16:creationId xmlns:a16="http://schemas.microsoft.com/office/drawing/2014/main" id="{3976BBEC-7ABC-66AA-4B10-58A4612BB27A}"/>
              </a:ext>
            </a:extLst>
          </p:cNvPr>
          <p:cNvSpPr/>
          <p:nvPr/>
        </p:nvSpPr>
        <p:spPr>
          <a:xfrm>
            <a:off x="5376796" y="2303952"/>
            <a:ext cx="931817" cy="1928816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Pijl: omlaag 14">
            <a:extLst>
              <a:ext uri="{FF2B5EF4-FFF2-40B4-BE49-F238E27FC236}">
                <a16:creationId xmlns:a16="http://schemas.microsoft.com/office/drawing/2014/main" id="{D1B41C68-EDEB-4DB7-AFFC-FA2E2AD342F2}"/>
              </a:ext>
            </a:extLst>
          </p:cNvPr>
          <p:cNvSpPr/>
          <p:nvPr/>
        </p:nvSpPr>
        <p:spPr>
          <a:xfrm>
            <a:off x="9528267" y="2593489"/>
            <a:ext cx="718457" cy="160242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6" name="Graphic 15" descr="Database met effen opvulling">
            <a:extLst>
              <a:ext uri="{FF2B5EF4-FFF2-40B4-BE49-F238E27FC236}">
                <a16:creationId xmlns:a16="http://schemas.microsoft.com/office/drawing/2014/main" id="{FD91954F-02A9-E427-9944-C78BE9983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3695" y="818054"/>
            <a:ext cx="1728652" cy="1532708"/>
          </a:xfrm>
          <a:prstGeom prst="rect">
            <a:avLst/>
          </a:prstGeom>
        </p:spPr>
      </p:pic>
      <p:sp>
        <p:nvSpPr>
          <p:cNvPr id="17" name="Pijl: omlaag 16">
            <a:extLst>
              <a:ext uri="{FF2B5EF4-FFF2-40B4-BE49-F238E27FC236}">
                <a16:creationId xmlns:a16="http://schemas.microsoft.com/office/drawing/2014/main" id="{FBB4DBC3-FB8C-4C9C-1C89-1C7FCF862593}"/>
              </a:ext>
            </a:extLst>
          </p:cNvPr>
          <p:cNvSpPr/>
          <p:nvPr/>
        </p:nvSpPr>
        <p:spPr>
          <a:xfrm rot="10800000">
            <a:off x="10127727" y="2528595"/>
            <a:ext cx="718457" cy="166731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8" name="Graphic 17" descr="Webontwerp met effen opvulling">
            <a:extLst>
              <a:ext uri="{FF2B5EF4-FFF2-40B4-BE49-F238E27FC236}">
                <a16:creationId xmlns:a16="http://schemas.microsoft.com/office/drawing/2014/main" id="{E1DCC5C7-4B97-0393-8CC0-38F0EB9B5A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2994" y="-79465"/>
            <a:ext cx="1885406" cy="1885406"/>
          </a:xfrm>
          <a:prstGeom prst="rect">
            <a:avLst/>
          </a:prstGeom>
        </p:spPr>
      </p:pic>
      <p:pic>
        <p:nvPicPr>
          <p:cNvPr id="19" name="Afbeelding 18" descr="Afbeelding met tekst, schermopname, diagram, nummer&#10;&#10;Door AI gegenereerde inhoud is mogelijk onjuist.">
            <a:extLst>
              <a:ext uri="{FF2B5EF4-FFF2-40B4-BE49-F238E27FC236}">
                <a16:creationId xmlns:a16="http://schemas.microsoft.com/office/drawing/2014/main" id="{0C95F99D-6881-1F3F-E08C-EAB5F458C7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1548" y="4304030"/>
            <a:ext cx="3519547" cy="1885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kstvak 19">
            <a:extLst>
              <a:ext uri="{FF2B5EF4-FFF2-40B4-BE49-F238E27FC236}">
                <a16:creationId xmlns:a16="http://schemas.microsoft.com/office/drawing/2014/main" id="{D2972CEE-6B98-2D75-F0EE-D2D5E3A2DF23}"/>
              </a:ext>
            </a:extLst>
          </p:cNvPr>
          <p:cNvSpPr txBox="1"/>
          <p:nvPr/>
        </p:nvSpPr>
        <p:spPr>
          <a:xfrm>
            <a:off x="4564617" y="2830238"/>
            <a:ext cx="2844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Rechtstreekse connectie (?!)</a:t>
            </a:r>
            <a:endParaRPr lang="nl-BE" dirty="0"/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D1C9C7BF-210C-E631-0A15-5D4C6AD3A4AF}"/>
              </a:ext>
            </a:extLst>
          </p:cNvPr>
          <p:cNvSpPr txBox="1"/>
          <p:nvPr/>
        </p:nvSpPr>
        <p:spPr>
          <a:xfrm>
            <a:off x="9292424" y="3157560"/>
            <a:ext cx="1908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Download/Upload</a:t>
            </a:r>
            <a:endParaRPr lang="nl-BE" dirty="0"/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657C1FF7-7B0B-D208-EC67-BEC44413AC54}"/>
              </a:ext>
            </a:extLst>
          </p:cNvPr>
          <p:cNvSpPr txBox="1"/>
          <p:nvPr/>
        </p:nvSpPr>
        <p:spPr>
          <a:xfrm>
            <a:off x="5285166" y="6218424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QGIS</a:t>
            </a:r>
            <a:endParaRPr lang="nl-BE" dirty="0"/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49D91563-9383-88D7-B337-1AA05409F773}"/>
              </a:ext>
            </a:extLst>
          </p:cNvPr>
          <p:cNvCxnSpPr/>
          <p:nvPr/>
        </p:nvCxnSpPr>
        <p:spPr>
          <a:xfrm>
            <a:off x="8059783" y="209006"/>
            <a:ext cx="0" cy="64396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0C0B9034-121A-2E8C-7713-F06264B700B8}"/>
              </a:ext>
            </a:extLst>
          </p:cNvPr>
          <p:cNvSpPr txBox="1"/>
          <p:nvPr/>
        </p:nvSpPr>
        <p:spPr>
          <a:xfrm>
            <a:off x="9696058" y="6297555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QGIS</a:t>
            </a:r>
            <a:endParaRPr lang="nl-BE" dirty="0"/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55ADB599-F496-C4B0-BB55-BA4806B313D3}"/>
              </a:ext>
            </a:extLst>
          </p:cNvPr>
          <p:cNvSpPr txBox="1"/>
          <p:nvPr/>
        </p:nvSpPr>
        <p:spPr>
          <a:xfrm>
            <a:off x="6331147" y="650432"/>
            <a:ext cx="141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Operationeel</a:t>
            </a:r>
            <a:endParaRPr lang="nl-BE" dirty="0"/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103398E4-C7EE-681F-1063-D8439DFD3EB4}"/>
              </a:ext>
            </a:extLst>
          </p:cNvPr>
          <p:cNvSpPr txBox="1"/>
          <p:nvPr/>
        </p:nvSpPr>
        <p:spPr>
          <a:xfrm>
            <a:off x="10772163" y="525269"/>
            <a:ext cx="141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Operationeel</a:t>
            </a:r>
            <a:endParaRPr lang="nl-BE" dirty="0"/>
          </a:p>
        </p:txBody>
      </p:sp>
      <p:sp>
        <p:nvSpPr>
          <p:cNvPr id="28" name="Rechthoek: afgeronde hoeken 27">
            <a:extLst>
              <a:ext uri="{FF2B5EF4-FFF2-40B4-BE49-F238E27FC236}">
                <a16:creationId xmlns:a16="http://schemas.microsoft.com/office/drawing/2014/main" id="{BAA9E5F8-E378-DA98-3171-264D92CAF37B}"/>
              </a:ext>
            </a:extLst>
          </p:cNvPr>
          <p:cNvSpPr/>
          <p:nvPr/>
        </p:nvSpPr>
        <p:spPr>
          <a:xfrm>
            <a:off x="3762108" y="3622916"/>
            <a:ext cx="8429892" cy="3086112"/>
          </a:xfrm>
          <a:prstGeom prst="roundRect">
            <a:avLst/>
          </a:prstGeom>
          <a:noFill/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FBAFE524-A82E-7EAC-D0AE-B5AD9334F167}"/>
              </a:ext>
            </a:extLst>
          </p:cNvPr>
          <p:cNvSpPr txBox="1"/>
          <p:nvPr/>
        </p:nvSpPr>
        <p:spPr>
          <a:xfrm>
            <a:off x="7720576" y="3594141"/>
            <a:ext cx="740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brdrQ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99087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CE2099-7A14-0824-F16D-6AD7BE165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Toekomst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C6E28B6-AC5B-3034-7C38-475810B45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47759"/>
            <a:ext cx="7220902" cy="5269270"/>
          </a:xfrm>
        </p:spPr>
        <p:txBody>
          <a:bodyPr>
            <a:normAutofit lnSpcReduction="10000"/>
          </a:bodyPr>
          <a:lstStyle/>
          <a:p>
            <a:r>
              <a:rPr lang="nl-NL" dirty="0"/>
              <a:t>Feedback capteren proefsessie</a:t>
            </a:r>
          </a:p>
          <a:p>
            <a:r>
              <a:rPr lang="nl-NL" dirty="0"/>
              <a:t>Roadshows</a:t>
            </a:r>
          </a:p>
          <a:p>
            <a:pPr lvl="1"/>
            <a:r>
              <a:rPr lang="nl-NL" dirty="0"/>
              <a:t>Toelichting via workshops</a:t>
            </a:r>
          </a:p>
          <a:p>
            <a:r>
              <a:rPr lang="nl-NL" dirty="0"/>
              <a:t>Optimalisatie ‘</a:t>
            </a:r>
            <a:r>
              <a:rPr lang="nl-NL" dirty="0" err="1"/>
              <a:t>brdr</a:t>
            </a:r>
            <a:r>
              <a:rPr lang="nl-NL" dirty="0"/>
              <a:t>’ &amp; ‘</a:t>
            </a:r>
            <a:r>
              <a:rPr lang="nl-NL" dirty="0" err="1"/>
              <a:t>brdrQ</a:t>
            </a:r>
            <a:r>
              <a:rPr lang="nl-NL" dirty="0"/>
              <a:t>’</a:t>
            </a:r>
          </a:p>
          <a:p>
            <a:pPr lvl="1"/>
            <a:r>
              <a:rPr lang="nl-NL" dirty="0"/>
              <a:t>Bugs</a:t>
            </a:r>
          </a:p>
          <a:p>
            <a:pPr lvl="1"/>
            <a:r>
              <a:rPr lang="nl-NL" dirty="0"/>
              <a:t>Upgrade voor QGIS 4</a:t>
            </a:r>
          </a:p>
          <a:p>
            <a:pPr lvl="1"/>
            <a:r>
              <a:rPr lang="nl-NL" dirty="0"/>
              <a:t>User feedback</a:t>
            </a:r>
          </a:p>
          <a:p>
            <a:r>
              <a:rPr lang="nl-NL" dirty="0"/>
              <a:t>Verdere automatisering </a:t>
            </a:r>
            <a:r>
              <a:rPr lang="nl-NL" dirty="0" err="1"/>
              <a:t>geodata-lifecycle</a:t>
            </a:r>
            <a:endParaRPr lang="nl-NL" dirty="0">
              <a:sym typeface="Wingdings" panose="05000000000000000000" pitchFamily="2" charset="2"/>
            </a:endParaRPr>
          </a:p>
          <a:p>
            <a:pPr lvl="1"/>
            <a:r>
              <a:rPr lang="nl-NL" dirty="0" err="1">
                <a:sym typeface="Wingdings" panose="05000000000000000000" pitchFamily="2" charset="2"/>
              </a:rPr>
              <a:t>brdrQ</a:t>
            </a:r>
            <a:r>
              <a:rPr lang="nl-NL" dirty="0">
                <a:sym typeface="Wingdings" panose="05000000000000000000" pitchFamily="2" charset="2"/>
              </a:rPr>
              <a:t> vooral gebaseerd op manueel gebruik (visualisatie, </a:t>
            </a:r>
            <a:r>
              <a:rPr lang="nl-NL" dirty="0" err="1">
                <a:sym typeface="Wingdings" panose="05000000000000000000" pitchFamily="2" charset="2"/>
              </a:rPr>
              <a:t>verwerking,beslissing</a:t>
            </a:r>
            <a:r>
              <a:rPr lang="nl-NL" dirty="0">
                <a:sym typeface="Wingdings" panose="05000000000000000000" pitchFamily="2" charset="2"/>
              </a:rPr>
              <a:t>,…)</a:t>
            </a:r>
          </a:p>
          <a:p>
            <a:pPr lvl="1"/>
            <a:r>
              <a:rPr lang="nl-NL" dirty="0" err="1">
                <a:sym typeface="Wingdings" panose="05000000000000000000" pitchFamily="2" charset="2"/>
              </a:rPr>
              <a:t>Brdr</a:t>
            </a:r>
            <a:r>
              <a:rPr lang="nl-NL" dirty="0">
                <a:sym typeface="Wingdings" panose="05000000000000000000" pitchFamily="2" charset="2"/>
              </a:rPr>
              <a:t> (python)  integratie in backend-systemen op basis van </a:t>
            </a:r>
            <a:r>
              <a:rPr lang="nl-NL" dirty="0" err="1">
                <a:sym typeface="Wingdings" panose="05000000000000000000" pitchFamily="2" charset="2"/>
              </a:rPr>
              <a:t>metadatamodel</a:t>
            </a:r>
            <a:r>
              <a:rPr lang="nl-NL" dirty="0">
                <a:sym typeface="Wingdings" panose="05000000000000000000" pitchFamily="2" charset="2"/>
              </a:rPr>
              <a:t> (Agentschap Onroerend Erfgoed): </a:t>
            </a:r>
          </a:p>
          <a:p>
            <a:pPr marL="612000" lvl="2" indent="0">
              <a:buNone/>
            </a:pPr>
            <a:r>
              <a:rPr lang="nl-NL" dirty="0">
                <a:sym typeface="Wingdings" panose="05000000000000000000" pitchFamily="2" charset="2"/>
              </a:rPr>
              <a:t>	Full-</a:t>
            </a:r>
            <a:r>
              <a:rPr lang="nl-NL" dirty="0" err="1">
                <a:sym typeface="Wingdings" panose="05000000000000000000" pitchFamily="2" charset="2"/>
              </a:rPr>
              <a:t>automated</a:t>
            </a:r>
            <a:r>
              <a:rPr lang="nl-NL" dirty="0">
                <a:sym typeface="Wingdings" panose="05000000000000000000" pitchFamily="2" charset="2"/>
              </a:rPr>
              <a:t> updates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432C6C6-09DF-9A1F-EDA5-5CCA6EF22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91" y="1181692"/>
            <a:ext cx="3665029" cy="44946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18186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E50B8A-95AC-F64B-BED4-B6532F4F5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Agenda</a:t>
            </a:r>
            <a:endParaRPr lang="nl-B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D4A4BE-F96A-EB82-113C-50A3EA4CA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9821" y="418289"/>
            <a:ext cx="7314477" cy="5886487"/>
          </a:xfrm>
        </p:spPr>
        <p:txBody>
          <a:bodyPr vert="horz" lIns="0" tIns="45720" rIns="0" bIns="45720" rtlCol="0" anchor="t">
            <a:normAutofit fontScale="70000" lnSpcReduction="20000"/>
          </a:bodyPr>
          <a:lstStyle/>
          <a:p>
            <a:pPr marL="287655" indent="-287655"/>
            <a:r>
              <a:rPr lang="en-US" dirty="0">
                <a:latin typeface="Plus Jakarta Sans"/>
                <a:cs typeface="Plus Jakarta Sans"/>
              </a:rPr>
              <a:t>Intro</a:t>
            </a:r>
          </a:p>
          <a:p>
            <a:pPr marL="630555" lvl="1" indent="-287655"/>
            <a:r>
              <a:rPr lang="nl-NL" dirty="0">
                <a:latin typeface="Plus Jakarta Sans"/>
                <a:cs typeface="Plus Jakarta Sans"/>
              </a:rPr>
              <a:t>Toelichting workshop/proefsessie</a:t>
            </a:r>
            <a:endParaRPr lang="nl-BE" b="0" dirty="0"/>
          </a:p>
          <a:p>
            <a:pPr lvl="1" fontAlgn="base"/>
            <a:r>
              <a:rPr lang="nl-BE" dirty="0" err="1"/>
              <a:t>athumi</a:t>
            </a:r>
            <a:r>
              <a:rPr lang="nl-BE" dirty="0"/>
              <a:t> en </a:t>
            </a:r>
            <a:r>
              <a:rPr lang="nl-BE" dirty="0" err="1"/>
              <a:t>agt</a:t>
            </a:r>
            <a:r>
              <a:rPr lang="nl-BE" dirty="0"/>
              <a:t>. Onroerend Erfgoed: ‘Grenzen Verleggen’</a:t>
            </a:r>
          </a:p>
          <a:p>
            <a:pPr lvl="1" fontAlgn="base"/>
            <a:r>
              <a:rPr lang="nl-BE" dirty="0"/>
              <a:t>Wat is ‘</a:t>
            </a:r>
            <a:r>
              <a:rPr lang="nl-BE" dirty="0" err="1"/>
              <a:t>brdr</a:t>
            </a:r>
            <a:r>
              <a:rPr lang="nl-BE" dirty="0"/>
              <a:t>’? En  ‘</a:t>
            </a:r>
            <a:r>
              <a:rPr lang="nl-BE" dirty="0" err="1"/>
              <a:t>brdrQ</a:t>
            </a:r>
            <a:r>
              <a:rPr lang="nl-BE" dirty="0"/>
              <a:t>’?</a:t>
            </a:r>
          </a:p>
          <a:p>
            <a:pPr fontAlgn="base"/>
            <a:r>
              <a:rPr lang="nl-BE" dirty="0" err="1"/>
              <a:t>Brdr</a:t>
            </a:r>
            <a:r>
              <a:rPr lang="nl-BE" dirty="0"/>
              <a:t>(Q) in actie</a:t>
            </a:r>
          </a:p>
          <a:p>
            <a:pPr lvl="1" fontAlgn="base"/>
            <a:r>
              <a:rPr lang="nl-BE" dirty="0" err="1"/>
              <a:t>Aligneringsalgoritme</a:t>
            </a:r>
            <a:r>
              <a:rPr lang="nl-BE" dirty="0"/>
              <a:t> </a:t>
            </a:r>
          </a:p>
          <a:p>
            <a:pPr lvl="1" fontAlgn="base"/>
            <a:r>
              <a:rPr lang="nl-BE" dirty="0"/>
              <a:t>Feature </a:t>
            </a:r>
            <a:r>
              <a:rPr lang="nl-BE" dirty="0" err="1"/>
              <a:t>Aligner</a:t>
            </a:r>
            <a:endParaRPr lang="nl-BE" dirty="0"/>
          </a:p>
          <a:p>
            <a:pPr lvl="1" fontAlgn="base"/>
            <a:r>
              <a:rPr lang="nl-BE" dirty="0"/>
              <a:t>Bulk </a:t>
            </a:r>
            <a:r>
              <a:rPr lang="nl-BE" dirty="0" err="1"/>
              <a:t>Aligner</a:t>
            </a:r>
            <a:endParaRPr lang="nl-BE" dirty="0"/>
          </a:p>
          <a:p>
            <a:pPr fontAlgn="base"/>
            <a:r>
              <a:rPr lang="nl-BE" dirty="0"/>
              <a:t>Mogelijkheden</a:t>
            </a:r>
          </a:p>
          <a:p>
            <a:pPr lvl="1" fontAlgn="base"/>
            <a:r>
              <a:rPr lang="nl-BE" dirty="0"/>
              <a:t>Openbaar Domein (</a:t>
            </a:r>
            <a:r>
              <a:rPr lang="nl-BE" dirty="0" err="1"/>
              <a:t>OpenDomain</a:t>
            </a:r>
            <a:r>
              <a:rPr lang="nl-BE" dirty="0"/>
              <a:t>)</a:t>
            </a:r>
          </a:p>
          <a:p>
            <a:pPr lvl="1" fontAlgn="base"/>
            <a:r>
              <a:rPr lang="nl-BE" dirty="0"/>
              <a:t>Volledige referentiebedekking (</a:t>
            </a:r>
            <a:r>
              <a:rPr lang="nl-BE" dirty="0" err="1"/>
              <a:t>FullReference</a:t>
            </a:r>
            <a:r>
              <a:rPr lang="nl-BE" dirty="0"/>
              <a:t>)</a:t>
            </a:r>
          </a:p>
          <a:p>
            <a:pPr lvl="1" fontAlgn="base"/>
            <a:r>
              <a:rPr lang="nl-BE" dirty="0"/>
              <a:t>Predicties (</a:t>
            </a:r>
            <a:r>
              <a:rPr lang="nl-BE" dirty="0" err="1"/>
              <a:t>Predictions</a:t>
            </a:r>
            <a:r>
              <a:rPr lang="nl-BE" dirty="0"/>
              <a:t>)</a:t>
            </a:r>
          </a:p>
          <a:p>
            <a:pPr lvl="1" fontAlgn="base"/>
            <a:r>
              <a:rPr lang="nl-BE" dirty="0"/>
              <a:t>QGIS – </a:t>
            </a:r>
            <a:r>
              <a:rPr lang="nl-BE" dirty="0" err="1"/>
              <a:t>ModelBuilder</a:t>
            </a:r>
            <a:endParaRPr lang="nl-BE" dirty="0"/>
          </a:p>
          <a:p>
            <a:pPr lvl="1" fontAlgn="base"/>
            <a:r>
              <a:rPr lang="nl-BE" dirty="0"/>
              <a:t>Integraties:</a:t>
            </a:r>
          </a:p>
          <a:p>
            <a:pPr lvl="2" fontAlgn="base"/>
            <a:r>
              <a:rPr lang="nl-BE" dirty="0"/>
              <a:t>Python script</a:t>
            </a:r>
          </a:p>
          <a:p>
            <a:pPr lvl="2" fontAlgn="base"/>
            <a:r>
              <a:rPr lang="nl-BE" dirty="0" err="1"/>
              <a:t>Webservice</a:t>
            </a:r>
            <a:r>
              <a:rPr lang="nl-BE" dirty="0"/>
              <a:t> - applicaties</a:t>
            </a:r>
          </a:p>
          <a:p>
            <a:pPr fontAlgn="base"/>
            <a:r>
              <a:rPr lang="nl-BE" dirty="0" err="1"/>
              <a:t>Use</a:t>
            </a:r>
            <a:r>
              <a:rPr lang="nl-BE" dirty="0"/>
              <a:t> cases:</a:t>
            </a:r>
          </a:p>
          <a:p>
            <a:pPr lvl="1" fontAlgn="base"/>
            <a:r>
              <a:rPr lang="nl-BE" dirty="0" err="1"/>
              <a:t>Geodatakwaliteit</a:t>
            </a:r>
            <a:r>
              <a:rPr lang="nl-BE" dirty="0"/>
              <a:t> verbetering</a:t>
            </a:r>
          </a:p>
          <a:p>
            <a:pPr lvl="1" fontAlgn="base"/>
            <a:r>
              <a:rPr lang="nl-BE" dirty="0"/>
              <a:t>Analyse van verandering</a:t>
            </a:r>
          </a:p>
          <a:p>
            <a:pPr lvl="1" fontAlgn="base"/>
            <a:r>
              <a:rPr lang="nl-BE" dirty="0"/>
              <a:t>Lambert72 </a:t>
            </a:r>
            <a:r>
              <a:rPr lang="nl-BE" dirty="0">
                <a:sym typeface="Wingdings" panose="05000000000000000000" pitchFamily="2" charset="2"/>
              </a:rPr>
              <a:t> Lambert 2008</a:t>
            </a:r>
          </a:p>
          <a:p>
            <a:pPr lvl="1" fontAlgn="base"/>
            <a:r>
              <a:rPr lang="nl-BE" dirty="0">
                <a:sym typeface="Wingdings" panose="05000000000000000000" pitchFamily="2" charset="2"/>
              </a:rPr>
              <a:t>…</a:t>
            </a:r>
            <a:endParaRPr lang="nl-BE" dirty="0"/>
          </a:p>
          <a:p>
            <a:pPr marL="287655" indent="-287655"/>
            <a:endParaRPr lang="en-US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ADE0331-6636-A9B9-592E-76341A050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02" y="960921"/>
            <a:ext cx="3986489" cy="48888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5B955966-64D7-9A44-EF90-D78FBA51E9F2}"/>
              </a:ext>
            </a:extLst>
          </p:cNvPr>
          <p:cNvSpPr txBox="1"/>
          <p:nvPr/>
        </p:nvSpPr>
        <p:spPr>
          <a:xfrm>
            <a:off x="118349" y="6093856"/>
            <a:ext cx="4441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400" dirty="0">
                <a:hlinkClick r:id="rId4"/>
              </a:rPr>
              <a:t>https://onroerenderfgoed.github.io/brdrQ/</a:t>
            </a:r>
            <a:r>
              <a:rPr lang="nl-BE" sz="1400" dirty="0"/>
              <a:t> </a:t>
            </a:r>
          </a:p>
          <a:p>
            <a:r>
              <a:rPr lang="nl-BE" sz="1400" dirty="0">
                <a:hlinkClick r:id="rId5"/>
              </a:rPr>
              <a:t>https://github.com/OnroerendErfgoed/brdrQ</a:t>
            </a:r>
            <a:endParaRPr lang="nl-BE" sz="1400" dirty="0"/>
          </a:p>
        </p:txBody>
      </p:sp>
    </p:spTree>
    <p:extLst>
      <p:ext uri="{BB962C8B-B14F-4D97-AF65-F5344CB8AC3E}">
        <p14:creationId xmlns:p14="http://schemas.microsoft.com/office/powerpoint/2010/main" val="4883209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4212AA-7DCB-9111-3DE2-F4CE42EC3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Vragen?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739BDFD-03C2-6534-3B0F-4B9FAF11A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47759"/>
            <a:ext cx="7220902" cy="6291166"/>
          </a:xfrm>
        </p:spPr>
        <p:txBody>
          <a:bodyPr vert="horz" lIns="0" tIns="45720" rIns="0" bIns="45720" rtlCol="0" anchor="t">
            <a:normAutofit/>
          </a:bodyPr>
          <a:lstStyle/>
          <a:p>
            <a:pPr marL="287655" indent="-287655"/>
            <a:r>
              <a:rPr lang="nl-NL" dirty="0">
                <a:latin typeface="Plus Jakarta Sans"/>
                <a:cs typeface="Plus Jakarta Sans"/>
              </a:rPr>
              <a:t>Wil je zelf aan de slag?</a:t>
            </a:r>
            <a:endParaRPr lang="en-US" dirty="0"/>
          </a:p>
          <a:p>
            <a:pPr marL="630555" lvl="1"/>
            <a:r>
              <a:rPr lang="nl-NL" sz="1200" dirty="0">
                <a:latin typeface="Plus Jakarta Sans"/>
                <a:cs typeface="Plus Jakarta Sans"/>
              </a:rPr>
              <a:t>QGIS – </a:t>
            </a:r>
            <a:r>
              <a:rPr lang="nl-NL" sz="1200" dirty="0" err="1">
                <a:latin typeface="Plus Jakarta Sans"/>
                <a:cs typeface="Plus Jakarta Sans"/>
              </a:rPr>
              <a:t>plugin</a:t>
            </a:r>
            <a:r>
              <a:rPr lang="nl-NL" sz="1200" dirty="0">
                <a:latin typeface="Plus Jakarta Sans"/>
                <a:cs typeface="Plus Jakarta Sans"/>
              </a:rPr>
              <a:t> </a:t>
            </a:r>
            <a:r>
              <a:rPr lang="nl-NL" sz="1200" dirty="0" err="1">
                <a:latin typeface="Plus Jakarta Sans"/>
                <a:cs typeface="Plus Jakarta Sans"/>
              </a:rPr>
              <a:t>brdrQ</a:t>
            </a:r>
            <a:r>
              <a:rPr lang="nl-NL" sz="1200" dirty="0">
                <a:latin typeface="Plus Jakarta Sans"/>
                <a:cs typeface="Plus Jakarta Sans"/>
              </a:rPr>
              <a:t>:  </a:t>
            </a:r>
            <a:r>
              <a:rPr lang="nl-NL" sz="1200" dirty="0">
                <a:latin typeface="Plus Jakarta Sans"/>
                <a:cs typeface="Plus Jakarta Sans"/>
                <a:hlinkClick r:id="rId2"/>
              </a:rPr>
              <a:t>https://github.com/OnroerendErfgoed/brdrQ</a:t>
            </a:r>
            <a:r>
              <a:rPr lang="nl-NL" sz="1200" dirty="0">
                <a:latin typeface="Plus Jakarta Sans"/>
                <a:cs typeface="Plus Jakarta Sans"/>
              </a:rPr>
              <a:t> </a:t>
            </a:r>
          </a:p>
          <a:p>
            <a:pPr marL="630555" lvl="1"/>
            <a:r>
              <a:rPr lang="nl-NL" sz="1200" dirty="0">
                <a:latin typeface="Plus Jakarta Sans"/>
                <a:cs typeface="Plus Jakarta Sans"/>
              </a:rPr>
              <a:t>Python package ‘</a:t>
            </a:r>
            <a:r>
              <a:rPr lang="nl-NL" sz="1200" dirty="0" err="1">
                <a:latin typeface="Plus Jakarta Sans"/>
                <a:cs typeface="Plus Jakarta Sans"/>
              </a:rPr>
              <a:t>brdr</a:t>
            </a:r>
            <a:r>
              <a:rPr lang="nl-NL" sz="1200" dirty="0">
                <a:latin typeface="Plus Jakarta Sans"/>
                <a:cs typeface="Plus Jakarta Sans"/>
              </a:rPr>
              <a:t>’: </a:t>
            </a:r>
            <a:r>
              <a:rPr lang="nl-NL" sz="1200" dirty="0">
                <a:latin typeface="Plus Jakarta Sans"/>
                <a:cs typeface="Plus Jakarta Sans"/>
                <a:hlinkClick r:id="rId3"/>
              </a:rPr>
              <a:t>https://github.com/OnroerendErfgoed/brdr</a:t>
            </a:r>
            <a:r>
              <a:rPr lang="nl-NL" sz="1200" dirty="0">
                <a:latin typeface="Plus Jakarta Sans"/>
                <a:cs typeface="Plus Jakarta Sans"/>
              </a:rPr>
              <a:t> </a:t>
            </a:r>
          </a:p>
          <a:p>
            <a:pPr marL="630555" lvl="1"/>
            <a:r>
              <a:rPr lang="nl-NL" sz="1200" dirty="0">
                <a:latin typeface="Plus Jakarta Sans"/>
                <a:cs typeface="Plus Jakarta Sans"/>
              </a:rPr>
              <a:t>Publicatie (achtergrond) : </a:t>
            </a:r>
            <a:r>
              <a:rPr lang="nl-NL" sz="1200" dirty="0">
                <a:solidFill>
                  <a:srgbClr val="448AD1"/>
                </a:solidFill>
                <a:latin typeface="Plus Jakarta Sans"/>
                <a:cs typeface="Plus Jakarta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https://doi.org/10.55465/SXCW6218</a:t>
            </a:r>
            <a:r>
              <a:rPr lang="nl-NL" sz="1200" dirty="0">
                <a:solidFill>
                  <a:srgbClr val="448AD1"/>
                </a:solidFill>
                <a:latin typeface="Plus Jakarta Sans"/>
                <a:cs typeface="Plus Jakarta Sans"/>
              </a:rPr>
              <a:t> </a:t>
            </a:r>
          </a:p>
          <a:p>
            <a:pPr marL="630555" lvl="1"/>
            <a:r>
              <a:rPr lang="nl-NL" sz="1200" dirty="0">
                <a:latin typeface="Plus Jakarta Sans"/>
                <a:cs typeface="Plus Jakarta Sans"/>
              </a:rPr>
              <a:t>Projectpagina: </a:t>
            </a:r>
            <a:r>
              <a:rPr lang="nl-BE" sz="1200" dirty="0">
                <a:solidFill>
                  <a:srgbClr val="448AD1"/>
                </a:solidFill>
                <a:hlinkClick r:id="rId5" tooltip="https://docs.athumi.eu/vip/help/grenzen-verlegge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https://docs.athumi.eu/vip/help/grenzen-verleggen</a:t>
            </a:r>
            <a:r>
              <a:rPr lang="nl-BE" sz="1200" dirty="0">
                <a:solidFill>
                  <a:srgbClr val="448AD1"/>
                </a:solidFill>
              </a:rPr>
              <a:t> </a:t>
            </a:r>
            <a:br>
              <a:rPr lang="nl-NL" sz="1300" dirty="0">
                <a:latin typeface="Plus Jakarta Sans"/>
                <a:cs typeface="Plus Jakarta Sans"/>
              </a:rPr>
            </a:br>
            <a:endParaRPr lang="nl-NL" sz="1300" dirty="0">
              <a:latin typeface="Plus Jakarta Sans"/>
              <a:cs typeface="Plus Jakarta Sans"/>
            </a:endParaRPr>
          </a:p>
          <a:p>
            <a:pPr marL="287655" indent="-287655">
              <a:buClr>
                <a:srgbClr val="210040"/>
              </a:buClr>
            </a:pPr>
            <a:r>
              <a:rPr lang="nl-NL" dirty="0">
                <a:latin typeface="Plus Jakarta Sans"/>
                <a:cs typeface="Plus Jakarta Sans"/>
              </a:rPr>
              <a:t>Heb je ideeën voor verbeteringen of gooit een bug roet in het eten? </a:t>
            </a:r>
          </a:p>
          <a:p>
            <a:pPr marL="630555" lvl="1" indent="-287655">
              <a:buClr>
                <a:srgbClr val="210040"/>
              </a:buClr>
            </a:pPr>
            <a:r>
              <a:rPr lang="nl-NL" sz="1200" dirty="0">
                <a:latin typeface="Plus Jakarta Sans"/>
                <a:cs typeface="Plus Jakarta Sans"/>
              </a:rPr>
              <a:t>Bug? </a:t>
            </a:r>
            <a:r>
              <a:rPr lang="nl-NL" sz="1200" dirty="0">
                <a:latin typeface="Plus Jakarta Sans"/>
                <a:cs typeface="Plus Jakarta Sans"/>
                <a:sym typeface="Wingdings" panose="05000000000000000000" pitchFamily="2" charset="2"/>
              </a:rPr>
              <a:t></a:t>
            </a:r>
            <a:r>
              <a:rPr lang="nl-NL" sz="1200" b="1" dirty="0">
                <a:latin typeface="Plus Jakarta Sans"/>
                <a:cs typeface="Plus Jakarta Sans"/>
                <a:sym typeface="Wingdings" panose="05000000000000000000" pitchFamily="2" charset="2"/>
              </a:rPr>
              <a:t> </a:t>
            </a:r>
            <a:r>
              <a:rPr lang="nl-NL" sz="1200" dirty="0">
                <a:latin typeface="Plus Jakarta Sans"/>
                <a:cs typeface="Plus Jakarta Sans"/>
                <a:hlinkClick r:id="rId6"/>
              </a:rPr>
              <a:t>https://github.com/OnroerendErfgoed/brdrQ/issues</a:t>
            </a:r>
            <a:endParaRPr lang="nl-NL" sz="1200" dirty="0">
              <a:latin typeface="Plus Jakarta Sans"/>
              <a:cs typeface="Plus Jakarta Sans"/>
            </a:endParaRPr>
          </a:p>
          <a:p>
            <a:pPr marL="630555" lvl="1" indent="-287655">
              <a:buClr>
                <a:srgbClr val="210040"/>
              </a:buClr>
            </a:pPr>
            <a:r>
              <a:rPr lang="nl-NL" sz="1200" dirty="0">
                <a:latin typeface="Plus Jakarta Sans"/>
                <a:cs typeface="Plus Jakarta Sans"/>
              </a:rPr>
              <a:t>Idee?</a:t>
            </a:r>
            <a:r>
              <a:rPr lang="nl-NL" sz="1200" dirty="0">
                <a:latin typeface="Plus Jakarta Sans"/>
                <a:cs typeface="Plus Jakarta Sans"/>
                <a:sym typeface="Wingdings" panose="05000000000000000000" pitchFamily="2" charset="2"/>
              </a:rPr>
              <a:t></a:t>
            </a:r>
            <a:r>
              <a:rPr lang="nl-NL" sz="1200" b="1" dirty="0">
                <a:latin typeface="Plus Jakarta Sans"/>
                <a:cs typeface="Plus Jakarta Sans"/>
              </a:rPr>
              <a:t>  </a:t>
            </a:r>
            <a:r>
              <a:rPr lang="nl-NL" sz="1200" dirty="0" err="1">
                <a:latin typeface="Plus Jakarta Sans"/>
                <a:cs typeface="Plus Jakarta Sans"/>
              </a:rPr>
              <a:t>discussion</a:t>
            </a:r>
            <a:r>
              <a:rPr lang="nl-NL" sz="1200" dirty="0">
                <a:latin typeface="Plus Jakarta Sans"/>
                <a:cs typeface="Plus Jakarta Sans"/>
              </a:rPr>
              <a:t> forum:</a:t>
            </a:r>
            <a:r>
              <a:rPr lang="nl-NL" sz="1200" b="1" dirty="0">
                <a:latin typeface="Plus Jakarta Sans"/>
                <a:cs typeface="Plus Jakarta Sans"/>
              </a:rPr>
              <a:t> </a:t>
            </a:r>
            <a:r>
              <a:rPr lang="nl-NL" sz="1200" dirty="0">
                <a:latin typeface="Plus Jakarta Sans"/>
                <a:cs typeface="Plus Jakarta Sans"/>
                <a:hlinkClick r:id="rId7"/>
              </a:rPr>
              <a:t>https://github.com/OnroerendErfgoed/brdr/discussions/</a:t>
            </a:r>
            <a:r>
              <a:rPr lang="nl-NL" sz="1200" dirty="0">
                <a:latin typeface="Plus Jakarta Sans"/>
                <a:cs typeface="Plus Jakarta Sans"/>
              </a:rPr>
              <a:t> </a:t>
            </a:r>
            <a:br>
              <a:rPr lang="nl-NL" sz="1200" dirty="0">
                <a:latin typeface="Plus Jakarta Sans"/>
                <a:cs typeface="Plus Jakarta Sans"/>
              </a:rPr>
            </a:br>
            <a:endParaRPr lang="nl-NL" dirty="0">
              <a:latin typeface="Plus Jakarta Sans"/>
              <a:cs typeface="Plus Jakarta Sans"/>
            </a:endParaRPr>
          </a:p>
          <a:p>
            <a:pPr marL="287655" indent="-287655">
              <a:buClr>
                <a:srgbClr val="210040"/>
              </a:buClr>
            </a:pPr>
            <a:r>
              <a:rPr lang="nl-NL" sz="2000" dirty="0">
                <a:latin typeface="Plus Jakarta Sans"/>
                <a:cs typeface="Plus Jakarta Sans"/>
              </a:rPr>
              <a:t>Nog vragen, bedenkingen... </a:t>
            </a:r>
            <a:br>
              <a:rPr lang="nl-NL" sz="2000" dirty="0">
                <a:latin typeface="Plus Jakarta Sans"/>
                <a:cs typeface="Plus Jakarta Sans"/>
              </a:rPr>
            </a:br>
            <a:r>
              <a:rPr lang="nl-NL" sz="2000" dirty="0">
                <a:latin typeface="Plus Jakarta Sans"/>
                <a:cs typeface="Plus Jakarta Sans"/>
              </a:rPr>
              <a:t>Wij maken graag tijd voor een (virtuele)</a:t>
            </a:r>
            <a:br>
              <a:rPr lang="nl-NL" dirty="0">
                <a:latin typeface="Plus Jakarta Sans"/>
                <a:cs typeface="Plus Jakarta Sans"/>
              </a:rPr>
            </a:br>
            <a:endParaRPr lang="nl-NL" dirty="0">
              <a:latin typeface="Plus Jakarta Sans"/>
              <a:cs typeface="Plus Jakarta Sans"/>
            </a:endParaRPr>
          </a:p>
          <a:p>
            <a:pPr marL="287655" indent="-287655">
              <a:buClr>
                <a:srgbClr val="210040"/>
              </a:buClr>
              <a:buFont typeface="Arial,Sans-Serif"/>
            </a:pPr>
            <a:r>
              <a:rPr lang="nl-NL" dirty="0">
                <a:latin typeface="Plus Jakarta Sans"/>
                <a:cs typeface="Plus Jakarta Sans"/>
              </a:rPr>
              <a:t>Je kan ons bereiken via</a:t>
            </a:r>
            <a:endParaRPr lang="en-US" b="0" dirty="0">
              <a:latin typeface="Plus Jakarta Sans"/>
              <a:cs typeface="Plus Jakarta Sans"/>
            </a:endParaRPr>
          </a:p>
          <a:p>
            <a:pPr marL="630555" lvl="1">
              <a:buFont typeface="Arial,Sans-Serif"/>
            </a:pPr>
            <a:r>
              <a:rPr lang="nl-NL" sz="1200" dirty="0">
                <a:hlinkClick r:id="rId8"/>
              </a:rPr>
              <a:t>karel.dieussaert@vlaanderen.be</a:t>
            </a:r>
            <a:endParaRPr lang="nl-NL" sz="1200" dirty="0"/>
          </a:p>
          <a:p>
            <a:pPr marL="630555" lvl="1">
              <a:buFont typeface="Arial,Sans-Serif"/>
            </a:pPr>
            <a:r>
              <a:rPr lang="nl-NL" sz="1200" dirty="0">
                <a:hlinkClick r:id="rId9"/>
              </a:rPr>
              <a:t>evelyne.devos@athumi.eu</a:t>
            </a:r>
            <a:endParaRPr lang="nl-NL" sz="1200" dirty="0"/>
          </a:p>
          <a:p>
            <a:pPr marL="630555" lvl="1">
              <a:buFont typeface="Arial,Sans-Serif"/>
            </a:pPr>
            <a:r>
              <a:rPr lang="nl-NL" sz="1200" dirty="0">
                <a:latin typeface="Plus Jakarta Sans"/>
                <a:cs typeface="Plus Jakarta Sans"/>
                <a:hlinkClick r:id="rId10"/>
              </a:rPr>
              <a:t>bavo.mannekens@athumi.eu</a:t>
            </a:r>
            <a:endParaRPr lang="nl-NL" sz="1200" dirty="0">
              <a:latin typeface="Plus Jakarta Sans"/>
              <a:cs typeface="Plus Jakarta Sans"/>
            </a:endParaRPr>
          </a:p>
          <a:p>
            <a:pPr marL="630555" lvl="1">
              <a:buFont typeface="Arial,Sans-Serif"/>
            </a:pPr>
            <a:r>
              <a:rPr lang="nl-NL" sz="1200" dirty="0">
                <a:latin typeface="Plus Jakarta Sans"/>
                <a:cs typeface="Plus Jakarta Sans"/>
                <a:hlinkClick r:id="rId11"/>
              </a:rPr>
              <a:t>klaar.leroy@vvsg.be</a:t>
            </a:r>
            <a:r>
              <a:rPr lang="nl-NL" sz="1200" dirty="0">
                <a:latin typeface="Plus Jakarta Sans"/>
                <a:cs typeface="Plus Jakarta Sans"/>
              </a:rPr>
              <a:t> </a:t>
            </a:r>
            <a:br>
              <a:rPr lang="nl-NL" sz="1500" dirty="0"/>
            </a:br>
            <a:endParaRPr lang="nl-NL" dirty="0"/>
          </a:p>
          <a:p>
            <a:pPr marL="287655" indent="-287655">
              <a:buClr>
                <a:srgbClr val="210040"/>
              </a:buClr>
              <a:buFont typeface="Arial" panose="020B0604020202020204" pitchFamily="34" charset="0"/>
              <a:buChar char="•"/>
            </a:pPr>
            <a:endParaRPr lang="nl-NL" b="1" dirty="0">
              <a:latin typeface="Plus Jakarta Sans"/>
              <a:cs typeface="Plus Jakarta Sans"/>
            </a:endParaRPr>
          </a:p>
          <a:p>
            <a:pPr marL="287655" indent="-287655">
              <a:buClr>
                <a:srgbClr val="210040"/>
              </a:buClr>
              <a:buFont typeface="Arial" panose="020B0604020202020204" pitchFamily="34" charset="0"/>
              <a:buChar char="•"/>
            </a:pPr>
            <a:endParaRPr lang="nl-NL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FF61ADC-FB49-9DC7-E5E0-8FEFCF892EFA}"/>
              </a:ext>
            </a:extLst>
          </p:cNvPr>
          <p:cNvSpPr/>
          <p:nvPr/>
        </p:nvSpPr>
        <p:spPr>
          <a:xfrm>
            <a:off x="2893855" y="3370232"/>
            <a:ext cx="673449" cy="33357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Koffie met effen opvulling">
            <a:extLst>
              <a:ext uri="{FF2B5EF4-FFF2-40B4-BE49-F238E27FC236}">
                <a16:creationId xmlns:a16="http://schemas.microsoft.com/office/drawing/2014/main" id="{1AEFCBBC-6C1C-0F99-4A02-79BE34DCCD7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661972" y="3664897"/>
            <a:ext cx="852937" cy="85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545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6">
            <a:extLst>
              <a:ext uri="{FF2B5EF4-FFF2-40B4-BE49-F238E27FC236}">
                <a16:creationId xmlns:a16="http://schemas.microsoft.com/office/drawing/2014/main" id="{EE43EF58-82DA-44DD-1862-07BA1C9ED7CB}"/>
              </a:ext>
            </a:extLst>
          </p:cNvPr>
          <p:cNvSpPr txBox="1">
            <a:spLocks/>
          </p:cNvSpPr>
          <p:nvPr/>
        </p:nvSpPr>
        <p:spPr>
          <a:xfrm>
            <a:off x="365761" y="663600"/>
            <a:ext cx="3525520" cy="2372208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37195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USE CASE:</a:t>
            </a:r>
          </a:p>
          <a:p>
            <a:r>
              <a:rPr lang="en-US" dirty="0"/>
              <a:t>INTEGRATIE BEHEERAPPLICATIE </a:t>
            </a:r>
            <a:r>
              <a:rPr lang="en-US" sz="1600" dirty="0"/>
              <a:t> (Agt. </a:t>
            </a:r>
            <a:r>
              <a:rPr lang="en-US" sz="1600" dirty="0" err="1"/>
              <a:t>Onroerend</a:t>
            </a:r>
            <a:r>
              <a:rPr lang="en-US" sz="1600" dirty="0"/>
              <a:t> </a:t>
            </a:r>
            <a:r>
              <a:rPr lang="en-US" sz="1600" dirty="0" err="1"/>
              <a:t>Erfgoed</a:t>
            </a:r>
            <a:r>
              <a:rPr lang="en-US" sz="1600" dirty="0"/>
              <a:t>)</a:t>
            </a:r>
            <a:endParaRPr lang="nl-BE" sz="1600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0A2CC0DE-7A9D-FC51-9D54-65E418A41964}"/>
              </a:ext>
            </a:extLst>
          </p:cNvPr>
          <p:cNvSpPr txBox="1"/>
          <p:nvPr/>
        </p:nvSpPr>
        <p:spPr>
          <a:xfrm>
            <a:off x="2834640" y="5731423"/>
            <a:ext cx="8583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Afstellen van een dossiercontour op GRB</a:t>
            </a:r>
          </a:p>
          <a:p>
            <a:pPr algn="ctr"/>
            <a:r>
              <a:rPr lang="nl-NL" b="1" dirty="0"/>
              <a:t>Dossierbeheerder aan het stuur!</a:t>
            </a:r>
            <a:endParaRPr lang="nl-BE" b="1" dirty="0"/>
          </a:p>
        </p:txBody>
      </p:sp>
      <p:pic>
        <p:nvPicPr>
          <p:cNvPr id="5" name="OE_autocorrectie">
            <a:hlinkClick r:id="" action="ppaction://media"/>
            <a:extLst>
              <a:ext uri="{FF2B5EF4-FFF2-40B4-BE49-F238E27FC236}">
                <a16:creationId xmlns:a16="http://schemas.microsoft.com/office/drawing/2014/main" id="{8DAEF846-B263-FCB6-D9E7-63EB9FCDE5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21337" y="919758"/>
            <a:ext cx="8070663" cy="453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44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EBABE-C9BB-39D8-FBC9-4C5AF2D8A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7452FB-E24A-B570-7681-D573F8FE1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Waarom </a:t>
            </a:r>
            <a:br>
              <a:rPr lang="nl-NL" dirty="0"/>
            </a:br>
            <a:r>
              <a:rPr lang="nl-NL" dirty="0"/>
              <a:t>‘grenzen verleggen’?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0D0412A-1724-B698-C716-AFEA08219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3025" y="3333847"/>
            <a:ext cx="7220902" cy="3335973"/>
          </a:xfrm>
        </p:spPr>
        <p:txBody>
          <a:bodyPr vert="horz" lIns="0" tIns="45720" rIns="0" bIns="45720" rtlCol="0" anchor="t">
            <a:normAutofit fontScale="62500" lnSpcReduction="20000"/>
          </a:bodyPr>
          <a:lstStyle/>
          <a:p>
            <a:pPr marL="287655" indent="-287655">
              <a:buClr>
                <a:srgbClr val="210040"/>
              </a:buClr>
            </a:pPr>
            <a:r>
              <a:rPr lang="nl-NL" b="0" dirty="0">
                <a:latin typeface="Plus Jakarta Sans"/>
                <a:cs typeface="Plus Jakarta Sans"/>
              </a:rPr>
              <a:t>Vastgoedinlichtingen voor Overdracht (VVO) : </a:t>
            </a:r>
          </a:p>
          <a:p>
            <a:pPr marL="630555" lvl="1" indent="-287655">
              <a:buClr>
                <a:srgbClr val="210040"/>
              </a:buClr>
            </a:pPr>
            <a:r>
              <a:rPr lang="nl-NL" b="0" dirty="0">
                <a:latin typeface="Plus Jakarta Sans"/>
                <a:cs typeface="Plus Jakarta Sans"/>
              </a:rPr>
              <a:t>Gestandaardiseerde data-uitwisseling mogelijk maken in kader van overdracht/langdurige huur </a:t>
            </a:r>
          </a:p>
          <a:p>
            <a:pPr marL="287655" indent="-287655">
              <a:buClr>
                <a:srgbClr val="210040"/>
              </a:buClr>
            </a:pPr>
            <a:r>
              <a:rPr lang="nl-NL" dirty="0">
                <a:latin typeface="Plus Jakarta Sans"/>
                <a:cs typeface="Plus Jakarta Sans"/>
              </a:rPr>
              <a:t>Bevraging op basis van geometrie</a:t>
            </a:r>
            <a:r>
              <a:rPr lang="nl-NL" b="0" dirty="0">
                <a:latin typeface="Plus Jakarta Sans"/>
                <a:cs typeface="Plus Jakarta Sans"/>
              </a:rPr>
              <a:t>:  </a:t>
            </a:r>
          </a:p>
          <a:p>
            <a:pPr marL="630555" lvl="1" indent="-287655">
              <a:buClr>
                <a:srgbClr val="210040"/>
              </a:buClr>
            </a:pPr>
            <a:r>
              <a:rPr lang="nl-NL" b="0" dirty="0">
                <a:latin typeface="Plus Jakarta Sans"/>
                <a:cs typeface="Plus Jakarta Sans"/>
              </a:rPr>
              <a:t>Haalt voor een geometrie (perceel/openbaar domein) data op bij centrale (V.O.) en lokale bronnen (S &amp; G)</a:t>
            </a:r>
          </a:p>
          <a:p>
            <a:pPr marL="630555" lvl="1" indent="-287655">
              <a:buClr>
                <a:srgbClr val="210040"/>
              </a:buClr>
            </a:pPr>
            <a:r>
              <a:rPr lang="nl-NL" b="1" u="sng" dirty="0">
                <a:latin typeface="Plus Jakarta Sans"/>
                <a:cs typeface="Plus Jakarta Sans"/>
              </a:rPr>
              <a:t>Correcte geometrie is cruciaal!</a:t>
            </a:r>
          </a:p>
          <a:p>
            <a:pPr marL="287655" indent="-287655">
              <a:buClr>
                <a:srgbClr val="210040"/>
              </a:buClr>
            </a:pPr>
            <a:r>
              <a:rPr lang="nl-NL" b="0" dirty="0">
                <a:latin typeface="Plus Jakarta Sans"/>
                <a:cs typeface="Plus Jakarta Sans"/>
              </a:rPr>
              <a:t>Geen alleenstaande vraag vanuit VVO, aandachtspunt bij alle databeheerders van </a:t>
            </a:r>
            <a:r>
              <a:rPr lang="nl-NL" b="0" dirty="0" err="1">
                <a:latin typeface="Plus Jakarta Sans"/>
                <a:cs typeface="Plus Jakarta Sans"/>
              </a:rPr>
              <a:t>geodata</a:t>
            </a:r>
            <a:endParaRPr lang="nl-NL" b="0" dirty="0">
              <a:latin typeface="Plus Jakarta Sans"/>
              <a:cs typeface="Plus Jakarta Sans"/>
            </a:endParaRPr>
          </a:p>
          <a:p>
            <a:pPr marL="287655" indent="-287655">
              <a:buClr>
                <a:srgbClr val="210040"/>
              </a:buClr>
            </a:pPr>
            <a:r>
              <a:rPr lang="nl-NL" b="0" i="1" dirty="0">
                <a:latin typeface="Plus Jakarta Sans"/>
                <a:cs typeface="Plus Jakarta Sans"/>
              </a:rPr>
              <a:t>Kwaliteit/actualiteit van de </a:t>
            </a:r>
            <a:r>
              <a:rPr lang="nl-NL" b="0" i="1" dirty="0" err="1">
                <a:latin typeface="Plus Jakarta Sans"/>
                <a:cs typeface="Plus Jakarta Sans"/>
              </a:rPr>
              <a:t>geodata</a:t>
            </a:r>
            <a:r>
              <a:rPr lang="nl-NL" b="0" i="1" dirty="0">
                <a:latin typeface="Plus Jakarta Sans"/>
                <a:cs typeface="Plus Jakarta Sans"/>
              </a:rPr>
              <a:t> garanderen is arbeidsintensief</a:t>
            </a:r>
          </a:p>
          <a:p>
            <a:pPr marL="0" indent="0">
              <a:buClr>
                <a:srgbClr val="210040"/>
              </a:buClr>
              <a:buNone/>
            </a:pPr>
            <a:endParaRPr lang="nl-NL" i="1" dirty="0">
              <a:latin typeface="Plus Jakarta Sans"/>
              <a:cs typeface="Plus Jakarta Sans"/>
              <a:sym typeface="Wingdings" panose="05000000000000000000" pitchFamily="2" charset="2"/>
            </a:endParaRPr>
          </a:p>
          <a:p>
            <a:pPr marL="0" indent="0">
              <a:buClr>
                <a:srgbClr val="210040"/>
              </a:buClr>
              <a:buNone/>
            </a:pPr>
            <a:r>
              <a:rPr lang="nl-NL" i="1" dirty="0">
                <a:latin typeface="Plus Jakarta Sans"/>
                <a:cs typeface="Plus Jakarta Sans"/>
                <a:sym typeface="Wingdings" panose="05000000000000000000" pitchFamily="2" charset="2"/>
              </a:rPr>
              <a:t>	                                   </a:t>
            </a:r>
            <a:r>
              <a:rPr lang="nl-NL" i="1" dirty="0">
                <a:latin typeface="Plus Jakarta Sans"/>
                <a:cs typeface="Plus Jakarta Sans"/>
              </a:rPr>
              <a:t>Kwaliteitsverbeteringstraject</a:t>
            </a:r>
            <a:endParaRPr lang="nl-NL" b="0" i="1" dirty="0">
              <a:latin typeface="Plus Jakarta Sans"/>
              <a:cs typeface="Plus Jakarta Sans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63B7B14-A486-BB65-1B70-EC54CB1AC7EC}"/>
              </a:ext>
            </a:extLst>
          </p:cNvPr>
          <p:cNvSpPr/>
          <p:nvPr/>
        </p:nvSpPr>
        <p:spPr>
          <a:xfrm rot="5400000">
            <a:off x="7713604" y="5959963"/>
            <a:ext cx="416358" cy="40608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CB81CFF-073D-480E-644E-251ACE6C0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621" y="188180"/>
            <a:ext cx="6352873" cy="2723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82FB3F-DFB8-FEAA-C941-A7387F5BB0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625" y="1297800"/>
            <a:ext cx="3419901" cy="2578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8A4074AA-9ADD-D805-BF00-AA7874F51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0" y="3718538"/>
            <a:ext cx="2272944" cy="1329240"/>
          </a:xfrm>
          <a:prstGeom prst="rect">
            <a:avLst/>
          </a:prstGeom>
        </p:spPr>
      </p:pic>
      <p:pic>
        <p:nvPicPr>
          <p:cNvPr id="8" name="Picture 17">
            <a:extLst>
              <a:ext uri="{FF2B5EF4-FFF2-40B4-BE49-F238E27FC236}">
                <a16:creationId xmlns:a16="http://schemas.microsoft.com/office/drawing/2014/main" id="{D504330C-D64E-B53D-1DF7-E03F34FB724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4115"/>
          <a:stretch/>
        </p:blipFill>
        <p:spPr>
          <a:xfrm>
            <a:off x="1619380" y="4166237"/>
            <a:ext cx="2047745" cy="1908265"/>
          </a:xfrm>
          <a:prstGeom prst="rect">
            <a:avLst/>
          </a:prstGeom>
        </p:spPr>
      </p:pic>
      <p:pic>
        <p:nvPicPr>
          <p:cNvPr id="9" name="Picture 21">
            <a:extLst>
              <a:ext uri="{FF2B5EF4-FFF2-40B4-BE49-F238E27FC236}">
                <a16:creationId xmlns:a16="http://schemas.microsoft.com/office/drawing/2014/main" id="{F6657674-C609-9DBA-0922-1125DF90B8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330" y="5954826"/>
            <a:ext cx="2914650" cy="409238"/>
          </a:xfrm>
          <a:prstGeom prst="rect">
            <a:avLst/>
          </a:prstGeom>
        </p:spPr>
      </p:pic>
      <p:pic>
        <p:nvPicPr>
          <p:cNvPr id="11" name="Afbeelding 10" descr="Afbeelding met Lettertype, Graphics, logo, tekst&#10;&#10;Door AI gegenereerde inhoud is mogelijk onjuist.">
            <a:extLst>
              <a:ext uri="{FF2B5EF4-FFF2-40B4-BE49-F238E27FC236}">
                <a16:creationId xmlns:a16="http://schemas.microsoft.com/office/drawing/2014/main" id="{142134FA-12CB-18F7-05A2-BAD64E37F8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8468" y="1892710"/>
            <a:ext cx="908171" cy="29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705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C397C-0E54-464C-D8C9-595CCF55B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5" name="Rechte verbindingslijn met pijl 1084">
            <a:extLst>
              <a:ext uri="{FF2B5EF4-FFF2-40B4-BE49-F238E27FC236}">
                <a16:creationId xmlns:a16="http://schemas.microsoft.com/office/drawing/2014/main" id="{430326EA-51DF-D658-5235-0EECCD6D459D}"/>
              </a:ext>
            </a:extLst>
          </p:cNvPr>
          <p:cNvCxnSpPr>
            <a:cxnSpLocks/>
            <a:stCxn id="10" idx="2"/>
            <a:endCxn id="20" idx="0"/>
          </p:cNvCxnSpPr>
          <p:nvPr/>
        </p:nvCxnSpPr>
        <p:spPr>
          <a:xfrm>
            <a:off x="8089769" y="4792781"/>
            <a:ext cx="1766543" cy="135314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hoek: afgeronde hoeken 9">
            <a:extLst>
              <a:ext uri="{FF2B5EF4-FFF2-40B4-BE49-F238E27FC236}">
                <a16:creationId xmlns:a16="http://schemas.microsoft.com/office/drawing/2014/main" id="{3049C475-F41E-DB55-A2E2-DDF1097F7199}"/>
              </a:ext>
            </a:extLst>
          </p:cNvPr>
          <p:cNvSpPr/>
          <p:nvPr/>
        </p:nvSpPr>
        <p:spPr>
          <a:xfrm>
            <a:off x="5787957" y="3052623"/>
            <a:ext cx="4603623" cy="1740158"/>
          </a:xfrm>
          <a:prstGeom prst="roundRect">
            <a:avLst/>
          </a:prstGeom>
          <a:solidFill>
            <a:srgbClr val="5ABCBC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E783EC8E-AEEB-2AA1-73CE-2BB530AE028A}"/>
              </a:ext>
            </a:extLst>
          </p:cNvPr>
          <p:cNvSpPr/>
          <p:nvPr/>
        </p:nvSpPr>
        <p:spPr>
          <a:xfrm>
            <a:off x="7121704" y="1015160"/>
            <a:ext cx="4738806" cy="1459683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F4FCAA0D-32AE-E959-28A5-7DDAEFBD1CD6}"/>
              </a:ext>
            </a:extLst>
          </p:cNvPr>
          <p:cNvSpPr/>
          <p:nvPr/>
        </p:nvSpPr>
        <p:spPr>
          <a:xfrm>
            <a:off x="4479087" y="1015161"/>
            <a:ext cx="4603623" cy="1385140"/>
          </a:xfrm>
          <a:prstGeom prst="ellipse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242B691-EC16-92FD-874D-F90246563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2404"/>
            <a:ext cx="3986489" cy="1225511"/>
          </a:xfrm>
        </p:spPr>
        <p:txBody>
          <a:bodyPr/>
          <a:lstStyle/>
          <a:p>
            <a:pPr algn="ctr"/>
            <a:r>
              <a:rPr lang="nl-NL" i="1" dirty="0"/>
              <a:t>Project</a:t>
            </a:r>
            <a:br>
              <a:rPr lang="nl-NL" i="1" dirty="0"/>
            </a:br>
            <a:r>
              <a:rPr lang="nl-NL" i="1" dirty="0"/>
              <a:t>‘Grenzen verleggen’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1CA3E5E-44B1-A510-7327-7CF5E6226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47759"/>
            <a:ext cx="7220902" cy="650661"/>
          </a:xfrm>
        </p:spPr>
        <p:txBody>
          <a:bodyPr vert="horz" lIns="0" tIns="45720" rIns="0" bIns="45720" rtlCol="0" anchor="t">
            <a:normAutofit/>
          </a:bodyPr>
          <a:lstStyle/>
          <a:p>
            <a:pPr marL="287655" indent="-287655"/>
            <a:r>
              <a:rPr lang="nl-NL">
                <a:latin typeface="Plus Jakarta Sans"/>
                <a:cs typeface="Plus Jakarta Sans"/>
              </a:rPr>
              <a:t>Partnership tussen </a:t>
            </a:r>
            <a:r>
              <a:rPr lang="nl-NL" err="1">
                <a:latin typeface="Plus Jakarta Sans"/>
                <a:cs typeface="Plus Jakarta Sans"/>
              </a:rPr>
              <a:t>Athumi</a:t>
            </a:r>
            <a:r>
              <a:rPr lang="nl-NL">
                <a:latin typeface="Plus Jakarta Sans"/>
                <a:cs typeface="Plus Jakarta Sans"/>
              </a:rPr>
              <a:t> en Agt. Onroerend erfgoed</a:t>
            </a:r>
          </a:p>
          <a:p>
            <a:pPr marL="0" indent="0">
              <a:buNone/>
            </a:pPr>
            <a:endParaRPr lang="nl-NL">
              <a:latin typeface="Plus Jakarta Sans"/>
              <a:cs typeface="Plus Jakarta San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B6647D-9071-22DD-B32A-42B5C5E34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05" y="1351558"/>
            <a:ext cx="2246602" cy="70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9E16185-EA35-10D1-624D-0369D7EFE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276" y="1388661"/>
            <a:ext cx="1954467" cy="70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3B603E88-D50D-CB12-D947-81B74858C866}"/>
              </a:ext>
            </a:extLst>
          </p:cNvPr>
          <p:cNvSpPr txBox="1"/>
          <p:nvPr/>
        </p:nvSpPr>
        <p:spPr>
          <a:xfrm>
            <a:off x="7523081" y="1351558"/>
            <a:ext cx="1216936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nl-NL" i="1" dirty="0"/>
              <a:t>“Grenzen</a:t>
            </a:r>
            <a:endParaRPr lang="nl-BE" i="1" dirty="0"/>
          </a:p>
          <a:p>
            <a:pPr algn="ctr"/>
            <a:r>
              <a:rPr lang="nl-NL" i="1" dirty="0"/>
              <a:t>Verleggen”</a:t>
            </a:r>
            <a:endParaRPr lang="nl-BE" i="1" dirty="0"/>
          </a:p>
        </p:txBody>
      </p:sp>
      <p:sp>
        <p:nvSpPr>
          <p:cNvPr id="9" name="Pijl: omlaag 8">
            <a:extLst>
              <a:ext uri="{FF2B5EF4-FFF2-40B4-BE49-F238E27FC236}">
                <a16:creationId xmlns:a16="http://schemas.microsoft.com/office/drawing/2014/main" id="{3B71388E-4B28-4440-F868-05F206EA521D}"/>
              </a:ext>
            </a:extLst>
          </p:cNvPr>
          <p:cNvSpPr/>
          <p:nvPr/>
        </p:nvSpPr>
        <p:spPr>
          <a:xfrm>
            <a:off x="7750928" y="2029242"/>
            <a:ext cx="640080" cy="107597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nl-NL" sz="16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Resultaat</a:t>
            </a:r>
            <a:endParaRPr lang="nl-BE" sz="1600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0FEA9735-ED8E-E364-63BD-A96781645FA2}"/>
              </a:ext>
            </a:extLst>
          </p:cNvPr>
          <p:cNvSpPr/>
          <p:nvPr/>
        </p:nvSpPr>
        <p:spPr>
          <a:xfrm>
            <a:off x="6390515" y="4112193"/>
            <a:ext cx="3360906" cy="513409"/>
          </a:xfrm>
          <a:prstGeom prst="ellipse">
            <a:avLst/>
          </a:prstGeom>
          <a:solidFill>
            <a:srgbClr val="A1E6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b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Aligneringsalgoritme</a:t>
            </a:r>
            <a:endParaRPr lang="nl-BE" sz="1400" b="1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69B17081-7C31-CC75-60F5-E66DD509A60D}"/>
              </a:ext>
            </a:extLst>
          </p:cNvPr>
          <p:cNvSpPr txBox="1"/>
          <p:nvPr/>
        </p:nvSpPr>
        <p:spPr>
          <a:xfrm>
            <a:off x="5376406" y="3034000"/>
            <a:ext cx="53891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b="1" dirty="0"/>
              <a:t>‘</a:t>
            </a:r>
            <a:r>
              <a:rPr lang="nl-NL" sz="2800" b="1" dirty="0" err="1"/>
              <a:t>brdr</a:t>
            </a:r>
            <a:r>
              <a:rPr lang="nl-NL" sz="2800" b="1" dirty="0"/>
              <a:t>’ </a:t>
            </a:r>
          </a:p>
          <a:p>
            <a:pPr algn="ctr"/>
            <a:r>
              <a:rPr lang="nl-NL" sz="1600" b="1" dirty="0"/>
              <a:t>(</a:t>
            </a:r>
            <a:r>
              <a:rPr lang="nl-NL" sz="1600" b="1" dirty="0">
                <a:hlinkClick r:id="rId4"/>
              </a:rPr>
              <a:t>https://onroerenderfgoed.github.io/brdr/</a:t>
            </a:r>
            <a:r>
              <a:rPr lang="nl-NL" sz="1600" b="1" dirty="0"/>
              <a:t> )</a:t>
            </a:r>
          </a:p>
          <a:p>
            <a:pPr algn="ctr"/>
            <a:r>
              <a:rPr lang="nl-NL" sz="1600" dirty="0"/>
              <a:t>Software - python package</a:t>
            </a:r>
            <a:endParaRPr lang="nl-BE" sz="1600" dirty="0"/>
          </a:p>
        </p:txBody>
      </p:sp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C6DCD820-B1A9-0072-4976-3C1BC840E107}"/>
              </a:ext>
            </a:extLst>
          </p:cNvPr>
          <p:cNvSpPr/>
          <p:nvPr/>
        </p:nvSpPr>
        <p:spPr>
          <a:xfrm>
            <a:off x="5167295" y="6226637"/>
            <a:ext cx="2831033" cy="44261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2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QGIS </a:t>
            </a:r>
            <a:r>
              <a:rPr lang="nl-NL" sz="1400" b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plugin</a:t>
            </a:r>
            <a:r>
              <a:rPr lang="nl-NL" sz="14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 (</a:t>
            </a:r>
            <a:r>
              <a:rPr lang="nl-NL" sz="1400" b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brdrQ</a:t>
            </a:r>
            <a:r>
              <a:rPr lang="nl-NL" sz="14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)</a:t>
            </a:r>
            <a:endParaRPr lang="nl-BE" sz="1400" b="1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0" name="Rechthoek: afgeronde hoeken 19">
            <a:extLst>
              <a:ext uri="{FF2B5EF4-FFF2-40B4-BE49-F238E27FC236}">
                <a16:creationId xmlns:a16="http://schemas.microsoft.com/office/drawing/2014/main" id="{7EEA47AD-F355-CE1E-6E40-2A86D69C39EB}"/>
              </a:ext>
            </a:extLst>
          </p:cNvPr>
          <p:cNvSpPr/>
          <p:nvPr/>
        </p:nvSpPr>
        <p:spPr>
          <a:xfrm>
            <a:off x="8703800" y="6145924"/>
            <a:ext cx="2305023" cy="37153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2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Proof</a:t>
            </a:r>
            <a:r>
              <a:rPr lang="nl-NL" sz="14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-of-concept </a:t>
            </a:r>
            <a:r>
              <a:rPr lang="nl-NL" sz="14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ArcGIS</a:t>
            </a:r>
            <a:r>
              <a:rPr lang="nl-NL" sz="14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pro</a:t>
            </a:r>
            <a:endParaRPr lang="nl-BE" sz="1400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Rechthoek: afgeronde hoeken 27">
            <a:extLst>
              <a:ext uri="{FF2B5EF4-FFF2-40B4-BE49-F238E27FC236}">
                <a16:creationId xmlns:a16="http://schemas.microsoft.com/office/drawing/2014/main" id="{A2578827-A861-1D39-CC90-A2FBEAB4809A}"/>
              </a:ext>
            </a:extLst>
          </p:cNvPr>
          <p:cNvSpPr/>
          <p:nvPr/>
        </p:nvSpPr>
        <p:spPr>
          <a:xfrm>
            <a:off x="2460561" y="5509828"/>
            <a:ext cx="4233273" cy="442610"/>
          </a:xfrm>
          <a:prstGeom prst="round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2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Integratie </a:t>
            </a:r>
            <a:r>
              <a:rPr lang="nl-NL" sz="14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Webservice</a:t>
            </a:r>
            <a:endParaRPr lang="nl-NL" sz="1400" dirty="0">
              <a:solidFill>
                <a:schemeClr val="tx2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nl-NL" sz="14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beheerapplicatie Agt. Onroerend Erfgoed</a:t>
            </a:r>
            <a:endParaRPr lang="nl-BE" sz="1400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25" name="Rechthoek: afgeronde hoeken 1024">
            <a:extLst>
              <a:ext uri="{FF2B5EF4-FFF2-40B4-BE49-F238E27FC236}">
                <a16:creationId xmlns:a16="http://schemas.microsoft.com/office/drawing/2014/main" id="{E2112766-3D9F-9603-B0D0-8B973A620569}"/>
              </a:ext>
            </a:extLst>
          </p:cNvPr>
          <p:cNvSpPr/>
          <p:nvPr/>
        </p:nvSpPr>
        <p:spPr>
          <a:xfrm>
            <a:off x="10646751" y="5359821"/>
            <a:ext cx="1285630" cy="41203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2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…</a:t>
            </a:r>
            <a:endParaRPr lang="nl-BE" sz="1400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Rechthoek: afgeronde hoeken 18">
            <a:extLst>
              <a:ext uri="{FF2B5EF4-FFF2-40B4-BE49-F238E27FC236}">
                <a16:creationId xmlns:a16="http://schemas.microsoft.com/office/drawing/2014/main" id="{562F782C-7330-E042-B70B-1FA307498886}"/>
              </a:ext>
            </a:extLst>
          </p:cNvPr>
          <p:cNvSpPr/>
          <p:nvPr/>
        </p:nvSpPr>
        <p:spPr>
          <a:xfrm>
            <a:off x="7477480" y="5565837"/>
            <a:ext cx="2531813" cy="371535"/>
          </a:xfrm>
          <a:prstGeom prst="roundRect">
            <a:avLst/>
          </a:prstGeom>
          <a:solidFill>
            <a:srgbClr val="FFFF00"/>
          </a:solidFill>
          <a:ln>
            <a:solidFill>
              <a:schemeClr val="tx2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Proof</a:t>
            </a:r>
            <a:r>
              <a:rPr lang="nl-NL" sz="14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-of-concept FME</a:t>
            </a:r>
            <a:endParaRPr lang="nl-BE" sz="1400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4523EAA3-617B-5A22-27FA-641351DAEA9E}"/>
              </a:ext>
            </a:extLst>
          </p:cNvPr>
          <p:cNvSpPr txBox="1"/>
          <p:nvPr/>
        </p:nvSpPr>
        <p:spPr>
          <a:xfrm>
            <a:off x="165684" y="6293911"/>
            <a:ext cx="401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Projectpagina: </a:t>
            </a:r>
          </a:p>
          <a:p>
            <a:r>
              <a:rPr lang="nl-BE" sz="1400" dirty="0">
                <a:hlinkClick r:id="rId5" tooltip="https://docs.athumi.eu/vip/help/grenzen-verleggen"/>
              </a:rPr>
              <a:t>https://docs.athumi.eu/vip/help/grenzen-verleggen</a:t>
            </a:r>
            <a:r>
              <a:rPr lang="nl-BE" sz="1400" dirty="0"/>
              <a:t> </a:t>
            </a:r>
          </a:p>
        </p:txBody>
      </p:sp>
      <p:pic>
        <p:nvPicPr>
          <p:cNvPr id="1056" name="Afbeelding 1055">
            <a:extLst>
              <a:ext uri="{FF2B5EF4-FFF2-40B4-BE49-F238E27FC236}">
                <a16:creationId xmlns:a16="http://schemas.microsoft.com/office/drawing/2014/main" id="{8310647A-F3EC-EDF9-298A-D5304DE116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238" y="1802189"/>
            <a:ext cx="3216732" cy="2880657"/>
          </a:xfrm>
          <a:prstGeom prst="rect">
            <a:avLst/>
          </a:prstGeom>
        </p:spPr>
      </p:pic>
      <p:cxnSp>
        <p:nvCxnSpPr>
          <p:cNvPr id="1078" name="Rechte verbindingslijn met pijl 1077">
            <a:extLst>
              <a:ext uri="{FF2B5EF4-FFF2-40B4-BE49-F238E27FC236}">
                <a16:creationId xmlns:a16="http://schemas.microsoft.com/office/drawing/2014/main" id="{5D9BE61C-69C1-7BD8-582B-C2134C403C10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>
          <a:xfrm flipH="1">
            <a:off x="4577198" y="4792781"/>
            <a:ext cx="3512571" cy="717047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Rechte verbindingslijn met pijl 1078">
            <a:extLst>
              <a:ext uri="{FF2B5EF4-FFF2-40B4-BE49-F238E27FC236}">
                <a16:creationId xmlns:a16="http://schemas.microsoft.com/office/drawing/2014/main" id="{E8094291-0238-52FE-3E29-298783927402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 flipH="1">
            <a:off x="6582812" y="4792781"/>
            <a:ext cx="1506957" cy="1433856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Rechte verbindingslijn met pijl 1081">
            <a:extLst>
              <a:ext uri="{FF2B5EF4-FFF2-40B4-BE49-F238E27FC236}">
                <a16:creationId xmlns:a16="http://schemas.microsoft.com/office/drawing/2014/main" id="{2AB4C1F7-6772-B6BF-BD25-812E058628AE}"/>
              </a:ext>
            </a:extLst>
          </p:cNvPr>
          <p:cNvCxnSpPr>
            <a:cxnSpLocks/>
            <a:stCxn id="10" idx="2"/>
            <a:endCxn id="19" idx="0"/>
          </p:cNvCxnSpPr>
          <p:nvPr/>
        </p:nvCxnSpPr>
        <p:spPr>
          <a:xfrm>
            <a:off x="8089769" y="4792781"/>
            <a:ext cx="653618" cy="773056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Rechte verbindingslijn met pijl 1087">
            <a:extLst>
              <a:ext uri="{FF2B5EF4-FFF2-40B4-BE49-F238E27FC236}">
                <a16:creationId xmlns:a16="http://schemas.microsoft.com/office/drawing/2014/main" id="{D4AEEC70-421C-090F-1327-4E12CC46F268}"/>
              </a:ext>
            </a:extLst>
          </p:cNvPr>
          <p:cNvCxnSpPr>
            <a:cxnSpLocks/>
            <a:stCxn id="10" idx="2"/>
            <a:endCxn id="1025" idx="0"/>
          </p:cNvCxnSpPr>
          <p:nvPr/>
        </p:nvCxnSpPr>
        <p:spPr>
          <a:xfrm>
            <a:off x="8089769" y="4792781"/>
            <a:ext cx="3199797" cy="56704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906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0E9587-8BFF-2846-324A-15A3BB486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2400" dirty="0"/>
              <a:t>Data Agt. Onroerend Erfgoed</a:t>
            </a:r>
            <a:endParaRPr lang="nl-BE" sz="2400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3E28ED-4ECD-4931-BBD1-69A8894CD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47759"/>
            <a:ext cx="7220902" cy="4243696"/>
          </a:xfrm>
        </p:spPr>
        <p:txBody>
          <a:bodyPr>
            <a:normAutofit/>
          </a:bodyPr>
          <a:lstStyle/>
          <a:p>
            <a:r>
              <a:rPr lang="nl-NL" dirty="0"/>
              <a:t>Diverse afbakeningen</a:t>
            </a:r>
          </a:p>
          <a:p>
            <a:r>
              <a:rPr lang="nl-NL" dirty="0"/>
              <a:t>Simpele gevallen: </a:t>
            </a:r>
          </a:p>
          <a:p>
            <a:pPr lvl="1"/>
            <a:r>
              <a:rPr lang="nl-NL" b="0" dirty="0"/>
              <a:t>Contour gebaseerd op volledig perceel/gebouw,…</a:t>
            </a:r>
          </a:p>
          <a:p>
            <a:r>
              <a:rPr lang="nl-NL" dirty="0"/>
              <a:t>Complexere gevallen:</a:t>
            </a:r>
          </a:p>
          <a:p>
            <a:pPr lvl="1"/>
            <a:r>
              <a:rPr lang="nl-NL" dirty="0"/>
              <a:t>Contour met ‘donuts’ (‘</a:t>
            </a:r>
            <a:r>
              <a:rPr lang="nl-NL" dirty="0" err="1"/>
              <a:t>inner</a:t>
            </a:r>
            <a:r>
              <a:rPr lang="nl-NL" dirty="0"/>
              <a:t> holes’)</a:t>
            </a:r>
          </a:p>
          <a:p>
            <a:pPr lvl="1"/>
            <a:r>
              <a:rPr lang="nl-NL" dirty="0"/>
              <a:t>Contouren die ‘deel van perceel’ bedekken</a:t>
            </a:r>
          </a:p>
          <a:p>
            <a:pPr lvl="1"/>
            <a:r>
              <a:rPr lang="nl-NL" dirty="0"/>
              <a:t>Smalle contouren (vb. hagen, voorgevels,…)</a:t>
            </a:r>
          </a:p>
          <a:p>
            <a:pPr lvl="1"/>
            <a:r>
              <a:rPr lang="nl-NL" dirty="0"/>
              <a:t>Openbaar Domein (geen referentie)</a:t>
            </a:r>
          </a:p>
          <a:p>
            <a:pPr lvl="1"/>
            <a:endParaRPr lang="nl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7E0BFF59-3386-2C57-D040-E77CC528A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096" y="3434975"/>
            <a:ext cx="1691300" cy="2275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C11D5775-FF2A-2AC2-BE95-6D2A49CA5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8" y="3635941"/>
            <a:ext cx="1899841" cy="18920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5990157A-C19E-0D5A-DCE4-E71A796FF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98" y="1211560"/>
            <a:ext cx="1899739" cy="17394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6A1438C2-E246-311F-EAB6-1C1A14E8B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8009" y="1179510"/>
            <a:ext cx="2185532" cy="18596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E62E9FE-94A5-2866-392D-6A3C63F41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79" y="5983510"/>
            <a:ext cx="1954467" cy="70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542ED7A6-D4F7-DA3A-C226-6D5911D0EF4D}"/>
              </a:ext>
            </a:extLst>
          </p:cNvPr>
          <p:cNvSpPr txBox="1"/>
          <p:nvPr/>
        </p:nvSpPr>
        <p:spPr>
          <a:xfrm>
            <a:off x="5284178" y="4406629"/>
            <a:ext cx="507577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nl-NL" sz="2800" b="1" dirty="0">
                <a:solidFill>
                  <a:srgbClr val="7030A0"/>
                </a:solidFill>
              </a:rPr>
              <a:t>=&gt; generieke oplossing voor geometrische </a:t>
            </a:r>
            <a:r>
              <a:rPr lang="nl-NL" sz="2800" b="1" dirty="0" err="1">
                <a:solidFill>
                  <a:srgbClr val="7030A0"/>
                </a:solidFill>
              </a:rPr>
              <a:t>alignering</a:t>
            </a:r>
            <a:r>
              <a:rPr lang="nl-NL" sz="2800" b="1" dirty="0">
                <a:solidFill>
                  <a:srgbClr val="7030A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51816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Afbeelding 22">
            <a:extLst>
              <a:ext uri="{FF2B5EF4-FFF2-40B4-BE49-F238E27FC236}">
                <a16:creationId xmlns:a16="http://schemas.microsoft.com/office/drawing/2014/main" id="{CEB7DC66-1DE2-2A37-23B6-9E7703EFE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96" y="3686975"/>
            <a:ext cx="3441438" cy="21854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kstvak 9">
            <a:extLst>
              <a:ext uri="{FF2B5EF4-FFF2-40B4-BE49-F238E27FC236}">
                <a16:creationId xmlns:a16="http://schemas.microsoft.com/office/drawing/2014/main" id="{B739CE26-3525-914D-25D0-CE2D5832AA00}"/>
              </a:ext>
            </a:extLst>
          </p:cNvPr>
          <p:cNvSpPr txBox="1"/>
          <p:nvPr/>
        </p:nvSpPr>
        <p:spPr>
          <a:xfrm>
            <a:off x="4974518" y="5410751"/>
            <a:ext cx="1457258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1200" b="1" i="1" dirty="0"/>
              <a:t>INPUT DATA(SET) &amp; </a:t>
            </a:r>
          </a:p>
          <a:p>
            <a:pPr algn="ctr"/>
            <a:r>
              <a:rPr lang="nl-NL" sz="1200" b="1" i="1" dirty="0"/>
              <a:t>REFERENTIE</a:t>
            </a:r>
            <a:endParaRPr lang="en-US" dirty="0"/>
          </a:p>
        </p:txBody>
      </p:sp>
      <p:sp>
        <p:nvSpPr>
          <p:cNvPr id="9" name="Tekstvak 10">
            <a:extLst>
              <a:ext uri="{FF2B5EF4-FFF2-40B4-BE49-F238E27FC236}">
                <a16:creationId xmlns:a16="http://schemas.microsoft.com/office/drawing/2014/main" id="{5F173FDD-54D6-A543-39FE-F0DD5CA25B5E}"/>
              </a:ext>
            </a:extLst>
          </p:cNvPr>
          <p:cNvSpPr txBox="1"/>
          <p:nvPr/>
        </p:nvSpPr>
        <p:spPr>
          <a:xfrm>
            <a:off x="9069321" y="5410751"/>
            <a:ext cx="270319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1200" b="1" i="1" dirty="0"/>
              <a:t>UITGELIJNDE DATA(SET): </a:t>
            </a:r>
          </a:p>
          <a:p>
            <a:pPr algn="ctr"/>
            <a:r>
              <a:rPr lang="nl-NL" sz="1200" b="1" i="1" dirty="0"/>
              <a:t>PREDICTIE(S) &amp; VERSCHILLEN</a:t>
            </a:r>
            <a:endParaRPr lang="nl-BE" sz="1200" b="1" i="1" dirty="0"/>
          </a:p>
        </p:txBody>
      </p:sp>
      <p:sp>
        <p:nvSpPr>
          <p:cNvPr id="10" name="Tekstvak 11">
            <a:extLst>
              <a:ext uri="{FF2B5EF4-FFF2-40B4-BE49-F238E27FC236}">
                <a16:creationId xmlns:a16="http://schemas.microsoft.com/office/drawing/2014/main" id="{33A024ED-7C59-0D24-A610-B887F7C7EBF3}"/>
              </a:ext>
            </a:extLst>
          </p:cNvPr>
          <p:cNvSpPr txBox="1"/>
          <p:nvPr/>
        </p:nvSpPr>
        <p:spPr>
          <a:xfrm>
            <a:off x="5603141" y="5002464"/>
            <a:ext cx="144838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200" b="1" i="1" dirty="0">
                <a:solidFill>
                  <a:schemeClr val="bg1"/>
                </a:solidFill>
              </a:rPr>
              <a:t>Software</a:t>
            </a:r>
            <a:endParaRPr lang="nl-BE" sz="1200" b="1" i="1" dirty="0">
              <a:solidFill>
                <a:schemeClr val="bg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2F26198-7885-A357-277A-49D17FA916F6}"/>
              </a:ext>
            </a:extLst>
          </p:cNvPr>
          <p:cNvSpPr txBox="1">
            <a:spLocks/>
          </p:cNvSpPr>
          <p:nvPr/>
        </p:nvSpPr>
        <p:spPr>
          <a:xfrm>
            <a:off x="4551616" y="3917798"/>
            <a:ext cx="7220902" cy="288488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en-US"/>
            </a:defPPr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2000" b="1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1pPr>
            <a:lvl2pPr marL="630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2pPr>
            <a:lvl3pPr marL="900000" indent="-288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210040"/>
              </a:buClr>
              <a:buFont typeface="Wingdings" panose="05000000000000000000" pitchFamily="2" charset="2"/>
              <a:buChar char="£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BCF8FEE-E03D-F7FC-5270-8BBF959BE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6989" y="2189857"/>
            <a:ext cx="3026015" cy="31386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Afbeelding 3">
            <a:extLst>
              <a:ext uri="{FF2B5EF4-FFF2-40B4-BE49-F238E27FC236}">
                <a16:creationId xmlns:a16="http://schemas.microsoft.com/office/drawing/2014/main" id="{9D2851C9-DDF7-FA5F-621F-E81C569D259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1" t="6605" r="22661"/>
          <a:stretch>
            <a:fillRect/>
          </a:stretch>
        </p:blipFill>
        <p:spPr>
          <a:xfrm>
            <a:off x="4328985" y="2189857"/>
            <a:ext cx="2876171" cy="31132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Pijl: rechts 5">
            <a:extLst>
              <a:ext uri="{FF2B5EF4-FFF2-40B4-BE49-F238E27FC236}">
                <a16:creationId xmlns:a16="http://schemas.microsoft.com/office/drawing/2014/main" id="{0B960E9F-BD8D-DF3C-3BDE-BF69F207B410}"/>
              </a:ext>
            </a:extLst>
          </p:cNvPr>
          <p:cNvSpPr/>
          <p:nvPr/>
        </p:nvSpPr>
        <p:spPr>
          <a:xfrm>
            <a:off x="7384610" y="3260608"/>
            <a:ext cx="1282925" cy="971712"/>
          </a:xfrm>
          <a:prstGeom prst="rightArrow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b="1" dirty="0">
                <a:solidFill>
                  <a:schemeClr val="tx2"/>
                </a:solidFill>
              </a:rPr>
              <a:t>BRDR</a:t>
            </a:r>
            <a:endParaRPr lang="nl-BE" b="1" dirty="0">
              <a:solidFill>
                <a:schemeClr val="tx2"/>
              </a:solidFill>
            </a:endParaRPr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AAC30F3B-1A81-30AA-8BD6-28CE8CC08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96" y="534088"/>
            <a:ext cx="3222943" cy="1325563"/>
          </a:xfrm>
        </p:spPr>
        <p:txBody>
          <a:bodyPr/>
          <a:lstStyle/>
          <a:p>
            <a:pPr algn="ctr"/>
            <a:r>
              <a:rPr lang="nl-NL" dirty="0"/>
              <a:t>OPLOSSING:</a:t>
            </a:r>
            <a:br>
              <a:rPr lang="nl-NL" dirty="0"/>
            </a:br>
            <a:r>
              <a:rPr lang="nl-NL" b="0" dirty="0"/>
              <a:t>GENERIEKE SOFTWARE</a:t>
            </a:r>
            <a:br>
              <a:rPr lang="nl-NL" dirty="0"/>
            </a:br>
            <a:r>
              <a:rPr lang="nl-NL" dirty="0"/>
              <a:t>BRDR</a:t>
            </a:r>
            <a:endParaRPr lang="nl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1CBFCB-8A29-9D0B-4BFA-206E661FE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152" y="3217333"/>
            <a:ext cx="684781" cy="68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kstvak 28">
            <a:extLst>
              <a:ext uri="{FF2B5EF4-FFF2-40B4-BE49-F238E27FC236}">
                <a16:creationId xmlns:a16="http://schemas.microsoft.com/office/drawing/2014/main" id="{D336229F-2BF0-5467-B21C-003A8EC711E6}"/>
              </a:ext>
            </a:extLst>
          </p:cNvPr>
          <p:cNvSpPr txBox="1"/>
          <p:nvPr/>
        </p:nvSpPr>
        <p:spPr>
          <a:xfrm>
            <a:off x="4745186" y="890262"/>
            <a:ext cx="6307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b="1" dirty="0"/>
              <a:t>AUTOMATISCH AFSTEMMEN VAN GEOMETRIEËN OP REFERENTIE</a:t>
            </a:r>
          </a:p>
        </p:txBody>
      </p:sp>
    </p:spTree>
    <p:extLst>
      <p:ext uri="{BB962C8B-B14F-4D97-AF65-F5344CB8AC3E}">
        <p14:creationId xmlns:p14="http://schemas.microsoft.com/office/powerpoint/2010/main" val="1661279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F73DFD-47EB-13B9-ACF1-49D1E8C83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BRDR:</a:t>
            </a:r>
            <a:br>
              <a:rPr lang="nl-NL" dirty="0"/>
            </a:br>
            <a:r>
              <a:rPr lang="nl-NL" dirty="0"/>
              <a:t>OPEN &amp; GENERIEK</a:t>
            </a:r>
            <a:endParaRPr lang="nl-BE" dirty="0"/>
          </a:p>
        </p:txBody>
      </p:sp>
      <p:pic>
        <p:nvPicPr>
          <p:cNvPr id="5" name="Tijdelijke aanduiding voor inhoud 4" descr="Hart met slot met effen opvulling">
            <a:extLst>
              <a:ext uri="{FF2B5EF4-FFF2-40B4-BE49-F238E27FC236}">
                <a16:creationId xmlns:a16="http://schemas.microsoft.com/office/drawing/2014/main" id="{944280B4-09F6-B754-9A8E-DA8F4AE63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3871" y="766134"/>
            <a:ext cx="1755777" cy="1755777"/>
          </a:xfr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9F01BB32-C03C-196F-E4CA-94B8ADF1463C}"/>
              </a:ext>
            </a:extLst>
          </p:cNvPr>
          <p:cNvSpPr txBox="1"/>
          <p:nvPr/>
        </p:nvSpPr>
        <p:spPr>
          <a:xfrm>
            <a:off x="4818247" y="2522415"/>
            <a:ext cx="186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OPEN SOURCE</a:t>
            </a:r>
            <a:endParaRPr lang="nl-BE" dirty="0"/>
          </a:p>
        </p:txBody>
      </p:sp>
      <p:pic>
        <p:nvPicPr>
          <p:cNvPr id="8" name="Graphic 7" descr="Bol met effen opvulling">
            <a:extLst>
              <a:ext uri="{FF2B5EF4-FFF2-40B4-BE49-F238E27FC236}">
                <a16:creationId xmlns:a16="http://schemas.microsoft.com/office/drawing/2014/main" id="{09F38B4C-5114-2070-2913-37D3051F5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42509" y="843330"/>
            <a:ext cx="1267362" cy="1267362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E6D4F6F5-C053-03C0-F2A1-56A25119338A}"/>
              </a:ext>
            </a:extLst>
          </p:cNvPr>
          <p:cNvSpPr txBox="1"/>
          <p:nvPr/>
        </p:nvSpPr>
        <p:spPr>
          <a:xfrm>
            <a:off x="8199966" y="2522415"/>
            <a:ext cx="265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GENERIEK INZETBAAR</a:t>
            </a:r>
          </a:p>
        </p:txBody>
      </p:sp>
      <p:pic>
        <p:nvPicPr>
          <p:cNvPr id="11" name="Graphic 10" descr="Groep mensen met effen opvulling">
            <a:extLst>
              <a:ext uri="{FF2B5EF4-FFF2-40B4-BE49-F238E27FC236}">
                <a16:creationId xmlns:a16="http://schemas.microsoft.com/office/drawing/2014/main" id="{1266FCEA-B580-EB59-836C-515949DFE5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73502" y="3429000"/>
            <a:ext cx="1554296" cy="1554296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B13C3E8D-C9D5-1CB9-97BB-7CAB0AC68425}"/>
              </a:ext>
            </a:extLst>
          </p:cNvPr>
          <p:cNvSpPr txBox="1"/>
          <p:nvPr/>
        </p:nvSpPr>
        <p:spPr>
          <a:xfrm>
            <a:off x="4763799" y="5099734"/>
            <a:ext cx="1995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BESCHIKBAAR VOOR IEDEREEN</a:t>
            </a:r>
            <a:endParaRPr lang="nl-BE" dirty="0"/>
          </a:p>
        </p:txBody>
      </p:sp>
      <p:pic>
        <p:nvPicPr>
          <p:cNvPr id="14" name="Graphic 13" descr="Mannelijke programmeur met effen opvulling">
            <a:extLst>
              <a:ext uri="{FF2B5EF4-FFF2-40B4-BE49-F238E27FC236}">
                <a16:creationId xmlns:a16="http://schemas.microsoft.com/office/drawing/2014/main" id="{01318DF5-476A-2B29-025B-F745B69737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46924" y="3429000"/>
            <a:ext cx="1659466" cy="1659466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00FBFC01-7A3A-2E4D-3E43-7A0590C73302}"/>
              </a:ext>
            </a:extLst>
          </p:cNvPr>
          <p:cNvSpPr txBox="1"/>
          <p:nvPr/>
        </p:nvSpPr>
        <p:spPr>
          <a:xfrm>
            <a:off x="8060266" y="5238234"/>
            <a:ext cx="2937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INTEGREERBAAR</a:t>
            </a:r>
          </a:p>
        </p:txBody>
      </p:sp>
      <p:sp>
        <p:nvSpPr>
          <p:cNvPr id="19" name="Pijl: links/rechts 18">
            <a:extLst>
              <a:ext uri="{FF2B5EF4-FFF2-40B4-BE49-F238E27FC236}">
                <a16:creationId xmlns:a16="http://schemas.microsoft.com/office/drawing/2014/main" id="{78AFD456-FAE4-57F0-D747-95562162B952}"/>
              </a:ext>
            </a:extLst>
          </p:cNvPr>
          <p:cNvSpPr/>
          <p:nvPr/>
        </p:nvSpPr>
        <p:spPr>
          <a:xfrm>
            <a:off x="8919243" y="2094526"/>
            <a:ext cx="1290628" cy="369333"/>
          </a:xfrm>
          <a:prstGeom prst="left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THEMATISCH</a:t>
            </a:r>
            <a:endParaRPr lang="nl-BE" sz="1200" dirty="0"/>
          </a:p>
        </p:txBody>
      </p:sp>
      <p:sp>
        <p:nvSpPr>
          <p:cNvPr id="20" name="Pijl: omhoog/omlaag 19">
            <a:extLst>
              <a:ext uri="{FF2B5EF4-FFF2-40B4-BE49-F238E27FC236}">
                <a16:creationId xmlns:a16="http://schemas.microsoft.com/office/drawing/2014/main" id="{28BBBF17-324E-2258-479F-814C00F02C2B}"/>
              </a:ext>
            </a:extLst>
          </p:cNvPr>
          <p:cNvSpPr/>
          <p:nvPr/>
        </p:nvSpPr>
        <p:spPr>
          <a:xfrm>
            <a:off x="8670990" y="916186"/>
            <a:ext cx="355209" cy="1267362"/>
          </a:xfrm>
          <a:prstGeom prst="up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SCHAAL</a:t>
            </a:r>
            <a:endParaRPr lang="nl-BE" sz="1200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8EB6B3A-86EC-97C4-7810-14B195629D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86871" y="3741011"/>
            <a:ext cx="1547038" cy="584331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E8004FD7-E969-68FB-3761-9A4793950D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00267" y="4480108"/>
            <a:ext cx="1533642" cy="464861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ED0455AE-D48F-A48F-050A-230499C1CF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56573" y="5099735"/>
            <a:ext cx="1635428" cy="583624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8752C9C1-2925-FB69-71E9-23A059DA0D0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86871" y="5757334"/>
            <a:ext cx="1605129" cy="89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024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8ECC37-943D-8A7D-FAFA-98E59A54A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is </a:t>
            </a:r>
            <a:r>
              <a:rPr lang="nl-NL" dirty="0" err="1"/>
              <a:t>brdrQ</a:t>
            </a:r>
            <a:r>
              <a:rPr lang="nl-NL" dirty="0"/>
              <a:t>?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9A06AE9-CA72-7868-DCAD-BAF62B329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7794" y="633463"/>
            <a:ext cx="7088269" cy="6224537"/>
          </a:xfrm>
        </p:spPr>
        <p:txBody>
          <a:bodyPr>
            <a:normAutofit/>
          </a:bodyPr>
          <a:lstStyle/>
          <a:p>
            <a:r>
              <a:rPr lang="nl-NL" dirty="0" err="1"/>
              <a:t>Plugin</a:t>
            </a:r>
            <a:r>
              <a:rPr lang="nl-NL" dirty="0"/>
              <a:t> voor QGIS</a:t>
            </a:r>
          </a:p>
          <a:p>
            <a:r>
              <a:rPr lang="nl-NL" dirty="0"/>
              <a:t>UI om features te aligneren</a:t>
            </a:r>
          </a:p>
          <a:p>
            <a:r>
              <a:rPr lang="nl-NL" dirty="0"/>
              <a:t>Gebruikt ‘</a:t>
            </a:r>
            <a:r>
              <a:rPr lang="nl-NL" dirty="0" err="1"/>
              <a:t>brdr</a:t>
            </a:r>
            <a:r>
              <a:rPr lang="nl-NL" dirty="0"/>
              <a:t>’ voor de berekeningen</a:t>
            </a:r>
          </a:p>
          <a:p>
            <a:r>
              <a:rPr lang="nl-NL" dirty="0"/>
              <a:t>Tools:</a:t>
            </a:r>
          </a:p>
          <a:p>
            <a:pPr lvl="1"/>
            <a:r>
              <a:rPr lang="nl-NL" dirty="0"/>
              <a:t>Bulk </a:t>
            </a:r>
            <a:r>
              <a:rPr lang="nl-NL" dirty="0" err="1"/>
              <a:t>Aligner</a:t>
            </a:r>
            <a:endParaRPr lang="nl-NL" dirty="0"/>
          </a:p>
          <a:p>
            <a:pPr lvl="1"/>
            <a:r>
              <a:rPr lang="nl-NL" dirty="0"/>
              <a:t>Feature </a:t>
            </a:r>
            <a:r>
              <a:rPr lang="nl-NL" dirty="0" err="1"/>
              <a:t>Aligner</a:t>
            </a:r>
            <a:r>
              <a:rPr lang="nl-NL" dirty="0"/>
              <a:t>  (zie screenshot)</a:t>
            </a:r>
          </a:p>
          <a:p>
            <a:pPr lvl="1"/>
            <a:r>
              <a:rPr lang="nl-NL" dirty="0" err="1"/>
              <a:t>Settings</a:t>
            </a:r>
            <a:r>
              <a:rPr lang="nl-NL" dirty="0"/>
              <a:t>: </a:t>
            </a:r>
          </a:p>
          <a:p>
            <a:pPr lvl="2"/>
            <a:r>
              <a:rPr lang="nl-NL" dirty="0" err="1"/>
              <a:t>OpenDomainStrategy</a:t>
            </a:r>
            <a:r>
              <a:rPr lang="nl-NL" dirty="0"/>
              <a:t>: EXCLUDE, AS_IS,…</a:t>
            </a:r>
          </a:p>
          <a:p>
            <a:pPr lvl="2"/>
            <a:r>
              <a:rPr lang="nl-NL" dirty="0" err="1"/>
              <a:t>FullReferenceStrategy</a:t>
            </a:r>
            <a:r>
              <a:rPr lang="nl-NL" dirty="0"/>
              <a:t>: …</a:t>
            </a:r>
          </a:p>
          <a:p>
            <a:r>
              <a:rPr lang="nl-NL" dirty="0"/>
              <a:t>Installatie: </a:t>
            </a:r>
          </a:p>
          <a:p>
            <a:pPr lvl="1"/>
            <a:r>
              <a:rPr lang="nl-NL" dirty="0"/>
              <a:t>Beschikbaar via QGIS-</a:t>
            </a:r>
            <a:r>
              <a:rPr lang="nl-NL" dirty="0" err="1"/>
              <a:t>PluginManager</a:t>
            </a:r>
            <a:endParaRPr lang="nl-NL" dirty="0"/>
          </a:p>
          <a:p>
            <a:r>
              <a:rPr lang="nl-NL" dirty="0"/>
              <a:t>Documentatie:</a:t>
            </a:r>
          </a:p>
          <a:p>
            <a:pPr lvl="1"/>
            <a:r>
              <a:rPr lang="nl-BE" dirty="0">
                <a:hlinkClick r:id="rId2"/>
              </a:rPr>
              <a:t>https://onroerenderfgoed.github.io/brdrQ/</a:t>
            </a:r>
            <a:r>
              <a:rPr lang="nl-BE" dirty="0"/>
              <a:t> </a:t>
            </a:r>
          </a:p>
          <a:p>
            <a:pPr lvl="1"/>
            <a:endParaRPr lang="nl-BE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3B7A3B8D-F4B4-7F53-2E9F-574617A2C3C0}"/>
              </a:ext>
            </a:extLst>
          </p:cNvPr>
          <p:cNvSpPr txBox="1"/>
          <p:nvPr/>
        </p:nvSpPr>
        <p:spPr>
          <a:xfrm>
            <a:off x="75332" y="6414197"/>
            <a:ext cx="60942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600" dirty="0">
                <a:hlinkClick r:id="rId3"/>
              </a:rPr>
              <a:t>https://github.com/OnroerendErfgoed/brdrQ</a:t>
            </a:r>
            <a:endParaRPr lang="nl-BE" sz="1600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2257E29A-7DED-A693-088C-9705DF54E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115" y="1288473"/>
            <a:ext cx="3023972" cy="49293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19BC6E15-781B-0280-81FC-F54E4C6B48E8}"/>
              </a:ext>
            </a:extLst>
          </p:cNvPr>
          <p:cNvSpPr txBox="1"/>
          <p:nvPr/>
        </p:nvSpPr>
        <p:spPr>
          <a:xfrm>
            <a:off x="1364851" y="1363038"/>
            <a:ext cx="1765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highlight>
                  <a:srgbClr val="00FFFF"/>
                </a:highlight>
              </a:rPr>
              <a:t>1. Selecteer Laag</a:t>
            </a:r>
            <a:endParaRPr lang="nl-BE" dirty="0">
              <a:highlight>
                <a:srgbClr val="00FFFF"/>
              </a:highlight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72DB16E3-E53C-CF30-0A2E-A9AC829844E8}"/>
              </a:ext>
            </a:extLst>
          </p:cNvPr>
          <p:cNvSpPr txBox="1"/>
          <p:nvPr/>
        </p:nvSpPr>
        <p:spPr>
          <a:xfrm>
            <a:off x="1662539" y="2509643"/>
            <a:ext cx="205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highlight>
                  <a:srgbClr val="00FFFF"/>
                </a:highlight>
              </a:rPr>
              <a:t>2. Selecteer Feature</a:t>
            </a:r>
            <a:endParaRPr lang="nl-BE" dirty="0">
              <a:highlight>
                <a:srgbClr val="00FFFF"/>
              </a:highlight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9A2EF38B-2CF3-F5CC-75DE-F9255A7B45D1}"/>
              </a:ext>
            </a:extLst>
          </p:cNvPr>
          <p:cNvSpPr txBox="1"/>
          <p:nvPr/>
        </p:nvSpPr>
        <p:spPr>
          <a:xfrm>
            <a:off x="1830285" y="3471033"/>
            <a:ext cx="2166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highlight>
                  <a:srgbClr val="00FFFF"/>
                </a:highlight>
              </a:rPr>
              <a:t>3. Selecteer Predictie</a:t>
            </a:r>
            <a:endParaRPr lang="nl-BE" dirty="0">
              <a:highlight>
                <a:srgbClr val="00FFFF"/>
              </a:highlight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EEED7A21-4E74-8987-2AFD-1B4C40634D55}"/>
              </a:ext>
            </a:extLst>
          </p:cNvPr>
          <p:cNvSpPr txBox="1"/>
          <p:nvPr/>
        </p:nvSpPr>
        <p:spPr>
          <a:xfrm>
            <a:off x="2466798" y="4617638"/>
            <a:ext cx="144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highlight>
                  <a:srgbClr val="00FFFF"/>
                </a:highlight>
              </a:rPr>
              <a:t>4. Save/Reset</a:t>
            </a:r>
            <a:endParaRPr lang="nl-BE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38465243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Custom 6">
      <a:dk1>
        <a:srgbClr val="210040"/>
      </a:dk1>
      <a:lt1>
        <a:sysClr val="window" lastClr="FFFFFF"/>
      </a:lt1>
      <a:dk2>
        <a:srgbClr val="000000"/>
      </a:dk2>
      <a:lt2>
        <a:srgbClr val="F9F9F9"/>
      </a:lt2>
      <a:accent1>
        <a:srgbClr val="FFCC8E"/>
      </a:accent1>
      <a:accent2>
        <a:srgbClr val="21004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4">
      <a:majorFont>
        <a:latin typeface="Byrd"/>
        <a:ea typeface=""/>
        <a:cs typeface=""/>
      </a:majorFont>
      <a:minorFont>
        <a:latin typeface="By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_Athumi_bibliotheek_Template" id="{06302DCB-21CB-4ECB-9C9C-5D8D47DA7F0B}" vid="{5F2BFB04-5DEF-4B62-AD2D-AE08123E68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0A21A52622094B90AA3D07CEA4B174" ma:contentTypeVersion="14" ma:contentTypeDescription="Create a new document." ma:contentTypeScope="" ma:versionID="2a495fba738c85a7ad8e4977875c66f3">
  <xsd:schema xmlns:xsd="http://www.w3.org/2001/XMLSchema" xmlns:xs="http://www.w3.org/2001/XMLSchema" xmlns:p="http://schemas.microsoft.com/office/2006/metadata/properties" xmlns:ns2="f9b88060-1492-4732-adbb-6d0296f0f70a" xmlns:ns3="794fb2ae-2bb8-45df-a3b7-c8ce99f03c7b" targetNamespace="http://schemas.microsoft.com/office/2006/metadata/properties" ma:root="true" ma:fieldsID="4760b2a294b61061e692663109b093e5" ns2:_="" ns3:_="">
    <xsd:import namespace="f9b88060-1492-4732-adbb-6d0296f0f70a"/>
    <xsd:import namespace="794fb2ae-2bb8-45df-a3b7-c8ce99f03c7b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b88060-1492-4732-adbb-6d0296f0f70a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b85995f9-df3b-4ad8-a48e-73267b867c1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BillingMetadata" ma:index="21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4fb2ae-2bb8-45df-a3b7-c8ce99f03c7b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7a9fac94-d007-4a18-9f1d-c6392879c472}" ma:internalName="TaxCatchAll" ma:showField="CatchAllData" ma:web="794fb2ae-2bb8-45df-a3b7-c8ce99f03c7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9b88060-1492-4732-adbb-6d0296f0f70a">
      <Terms xmlns="http://schemas.microsoft.com/office/infopath/2007/PartnerControls"/>
    </lcf76f155ced4ddcb4097134ff3c332f>
    <TaxCatchAll xmlns="794fb2ae-2bb8-45df-a3b7-c8ce99f03c7b" xsi:nil="true"/>
  </documentManagement>
</p:properties>
</file>

<file path=customXml/itemProps1.xml><?xml version="1.0" encoding="utf-8"?>
<ds:datastoreItem xmlns:ds="http://schemas.openxmlformats.org/officeDocument/2006/customXml" ds:itemID="{F45B197F-164F-4E3B-828A-BBE31A56DD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9b88060-1492-4732-adbb-6d0296f0f70a"/>
    <ds:schemaRef ds:uri="794fb2ae-2bb8-45df-a3b7-c8ce99f03c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1ED15BE-F278-4C67-8A24-D60AB590C8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B815CF1-E377-44C8-B52A-BE265F0FB304}">
  <ds:schemaRefs>
    <ds:schemaRef ds:uri="794fb2ae-2bb8-45df-a3b7-c8ce99f03c7b"/>
    <ds:schemaRef ds:uri="f9b88060-1492-4732-adbb-6d0296f0f70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_Athumi_bibliotheek_Template</Template>
  <TotalTime>6071</TotalTime>
  <Words>1745</Words>
  <Application>Microsoft Office PowerPoint</Application>
  <PresentationFormat>Breedbeeld</PresentationFormat>
  <Paragraphs>335</Paragraphs>
  <Slides>31</Slides>
  <Notes>8</Notes>
  <HiddenSlides>1</HiddenSlides>
  <MMClips>1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31</vt:i4>
      </vt:variant>
    </vt:vector>
  </HeadingPairs>
  <TitlesOfParts>
    <vt:vector size="38" baseType="lpstr">
      <vt:lpstr>Wingdings</vt:lpstr>
      <vt:lpstr>Byrd</vt:lpstr>
      <vt:lpstr>Plus Jakarta Sans</vt:lpstr>
      <vt:lpstr>Arial,Sans-Serif</vt:lpstr>
      <vt:lpstr>Arial</vt:lpstr>
      <vt:lpstr>Calibri</vt:lpstr>
      <vt:lpstr>Title slides</vt:lpstr>
      <vt:lpstr>brdrQ (Grenzen verleggen): Een QGIS-plugin voor aligneren van thematische grenzen</vt:lpstr>
      <vt:lpstr>“Proefsessie  brdrQ-workshop”</vt:lpstr>
      <vt:lpstr>Agenda</vt:lpstr>
      <vt:lpstr>Waarom  ‘grenzen verleggen’?</vt:lpstr>
      <vt:lpstr>Project ‘Grenzen verleggen’</vt:lpstr>
      <vt:lpstr>Data Agt. Onroerend Erfgoed</vt:lpstr>
      <vt:lpstr>OPLOSSING: GENERIEKE SOFTWARE BRDR</vt:lpstr>
      <vt:lpstr>BRDR: OPEN &amp; GENERIEK</vt:lpstr>
      <vt:lpstr>Wat is brdrQ?</vt:lpstr>
      <vt:lpstr>Wat kan je met brdrQ?</vt:lpstr>
      <vt:lpstr>(Installatie)</vt:lpstr>
      <vt:lpstr>Alignment-algoritme (Polygon-to-Polygon)</vt:lpstr>
      <vt:lpstr>Alignment-algoritme (Polygon-to-Polygon)</vt:lpstr>
      <vt:lpstr>Alignment-algoritme (Polygon-to-Polygon)</vt:lpstr>
      <vt:lpstr>Alignment-algorithm (Polygon-to-Polygon)</vt:lpstr>
      <vt:lpstr>Alignment-algorithm (Polygon-to-Polygon)</vt:lpstr>
      <vt:lpstr>Alignment-algorithm (Polygon-to-Polygon)</vt:lpstr>
      <vt:lpstr>PREDICTIES</vt:lpstr>
      <vt:lpstr>OpenDomainStrategy</vt:lpstr>
      <vt:lpstr>Andere parameters:</vt:lpstr>
      <vt:lpstr>QGIS Processing</vt:lpstr>
      <vt:lpstr>Andere geometrytypes?  </vt:lpstr>
      <vt:lpstr>Use case</vt:lpstr>
      <vt:lpstr>Aan de slag!</vt:lpstr>
      <vt:lpstr>Testdataset Boom– clusters 2019</vt:lpstr>
      <vt:lpstr>Use Cases</vt:lpstr>
      <vt:lpstr>QGIS ModelBuilder</vt:lpstr>
      <vt:lpstr>PowerPoint-presentatie</vt:lpstr>
      <vt:lpstr>Toekomst</vt:lpstr>
      <vt:lpstr>Vragen?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Devos Evelyne</dc:creator>
  <cp:lastModifiedBy>Karel Dieussaert</cp:lastModifiedBy>
  <cp:revision>6</cp:revision>
  <cp:lastPrinted>2023-10-21T13:03:11Z</cp:lastPrinted>
  <dcterms:created xsi:type="dcterms:W3CDTF">2025-01-07T12:54:43Z</dcterms:created>
  <dcterms:modified xsi:type="dcterms:W3CDTF">2026-01-30T10:41:07Z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0x010100B10A21A52622094B90AA3D07CEA4B174</vt:lpwstr>
  </property>
  <property fmtid="{D5CDD505-2E9C-101B-9397-08002B2CF9AE}" pid="3" name="xd_ProgID">
    <vt:lpwstr/>
  </property>
  <property fmtid="{D5CDD505-2E9C-101B-9397-08002B2CF9AE}" pid="4" name="MediaServiceImageTags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xd_Signature">
    <vt:lpwstr/>
  </property>
</Properties>
</file>